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319" r:id="rId2"/>
    <p:sldId id="320" r:id="rId3"/>
    <p:sldId id="315" r:id="rId4"/>
    <p:sldId id="266" r:id="rId5"/>
    <p:sldId id="318" r:id="rId6"/>
    <p:sldId id="267" r:id="rId7"/>
    <p:sldId id="268" r:id="rId8"/>
    <p:sldId id="258" r:id="rId9"/>
    <p:sldId id="263" r:id="rId10"/>
    <p:sldId id="269" r:id="rId11"/>
    <p:sldId id="305" r:id="rId12"/>
    <p:sldId id="261" r:id="rId13"/>
    <p:sldId id="260" r:id="rId14"/>
    <p:sldId id="259" r:id="rId15"/>
    <p:sldId id="306" r:id="rId16"/>
    <p:sldId id="317" r:id="rId17"/>
    <p:sldId id="310" r:id="rId18"/>
    <p:sldId id="313" r:id="rId19"/>
    <p:sldId id="311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247"/>
    <p:restoredTop sz="94648"/>
  </p:normalViewPr>
  <p:slideViewPr>
    <p:cSldViewPr snapToGrid="0" snapToObjects="1">
      <p:cViewPr>
        <p:scale>
          <a:sx n="119" d="100"/>
          <a:sy n="119" d="100"/>
        </p:scale>
        <p:origin x="312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tiff>
</file>

<file path=ppt/media/image2.jpg>
</file>

<file path=ppt/media/image3.png>
</file>

<file path=ppt/media/image4.tiff>
</file>

<file path=ppt/media/image5.png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69DA0B-0425-0E46-9603-A9A575FDFB70}" type="datetimeFigureOut">
              <a:rPr kumimoji="1" lang="zh-CN" altLang="en-US" smtClean="0"/>
              <a:t>2020/8/20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3641A2-F9A2-ED46-BECA-11898B09696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595771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445522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647846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F17EF15E-FCB1-EE47-AD19-4E38175C69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xmlns="" id="{0ACC23D8-ACB6-5046-9CDA-64099FC1C4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6F189AD5-3BD2-2A4E-B8E9-6F386C2AE3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CFBD1-5681-CA4F-B6EA-70B63D2BA5F3}" type="datetimeFigureOut">
              <a:rPr kumimoji="1" lang="zh-CN" altLang="en-US" smtClean="0"/>
              <a:t>2020/8/20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5457CD31-42F2-F149-BF20-6835794EA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41A99334-DDF7-F741-B299-736379E61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9B634-2B15-8044-BBAD-3DDC29A635D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806306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F7C5877B-88DC-EC40-A974-12D7B07DE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95C8D367-686B-FE47-9565-E65902007D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CC0460C5-2D32-A94D-ADC9-C999F8638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CFBD1-5681-CA4F-B6EA-70B63D2BA5F3}" type="datetimeFigureOut">
              <a:rPr kumimoji="1" lang="zh-CN" altLang="en-US" smtClean="0"/>
              <a:t>2020/8/20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2130ABC3-7F89-8E45-801A-F32DEBC05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3B49605A-EDAC-1D4D-9EA5-61E1795C1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9B634-2B15-8044-BBAD-3DDC29A635D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331991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xmlns="" id="{897FF93A-D893-CF4C-A2E7-6DC6B04AE7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B7CF51A4-6F87-054B-A749-B947023C9F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FA615D34-4ED1-4C42-99B5-176BAAB9C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CFBD1-5681-CA4F-B6EA-70B63D2BA5F3}" type="datetimeFigureOut">
              <a:rPr kumimoji="1" lang="zh-CN" altLang="en-US" smtClean="0"/>
              <a:t>2020/8/20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116689CB-80D4-7244-93B0-1DFE14193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3F0289C7-1CD1-A946-BBB9-1FF63B3F5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9B634-2B15-8044-BBAD-3DDC29A635D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131468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内文分项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幻灯片编号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66995213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结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0"/>
            <a:ext cx="12187065" cy="68580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xmlns="" id="{09045F2B-0628-164C-9E12-23CAB756D9F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665"/>
          <a:stretch/>
        </p:blipFill>
        <p:spPr>
          <a:xfrm>
            <a:off x="8976321" y="0"/>
            <a:ext cx="3210747" cy="6858000"/>
          </a:xfrm>
          <a:prstGeom prst="rect">
            <a:avLst/>
          </a:prstGeom>
        </p:spPr>
      </p:pic>
      <p:sp>
        <p:nvSpPr>
          <p:cNvPr id="176" name="圆形"/>
          <p:cNvSpPr/>
          <p:nvPr/>
        </p:nvSpPr>
        <p:spPr>
          <a:xfrm>
            <a:off x="4142115" y="1475114"/>
            <a:ext cx="3907772" cy="3907772"/>
          </a:xfrm>
          <a:prstGeom prst="ellipse">
            <a:avLst/>
          </a:prstGeom>
          <a:solidFill>
            <a:schemeClr val="bg1">
              <a:alpha val="80000"/>
            </a:schemeClr>
          </a:solidFill>
          <a:ln w="38100">
            <a:solidFill>
              <a:srgbClr val="FF7F41"/>
            </a:solidFill>
            <a:miter lim="400000"/>
          </a:ln>
        </p:spPr>
        <p:txBody>
          <a:bodyPr lIns="45719" rIns="45719" anchor="ctr"/>
          <a:lstStyle/>
          <a:p>
            <a:pPr>
              <a:lnSpc>
                <a:spcPct val="90000"/>
              </a:lnSpc>
              <a:defRPr sz="2300">
                <a:solidFill>
                  <a:srgbClr val="FFFFFF"/>
                </a:solidFill>
                <a:latin typeface="PingFang HK Regular"/>
                <a:ea typeface="PingFang HK Regular"/>
                <a:cs typeface="PingFang HK Regular"/>
                <a:sym typeface="PingFang HK Regular"/>
              </a:defRPr>
            </a:pPr>
            <a:endParaRPr sz="230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xmlns="" id="{78C7126F-227A-8D40-A2FA-AFBBA19B4D6A}"/>
              </a:ext>
            </a:extLst>
          </p:cNvPr>
          <p:cNvSpPr txBox="1"/>
          <p:nvPr userDrawn="1"/>
        </p:nvSpPr>
        <p:spPr>
          <a:xfrm>
            <a:off x="4367808" y="3032956"/>
            <a:ext cx="3456384" cy="7920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ctr" defTabSz="914377" rtl="0" fontAlgn="auto" latinLnBrk="0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2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j-ea"/>
                <a:ea typeface="+mj-ea"/>
                <a:cs typeface="PingFang SC Regular"/>
                <a:sym typeface="PingFang SC Regular"/>
              </a:rPr>
              <a:t>THANKS</a:t>
            </a:r>
            <a:endParaRPr kumimoji="0" lang="zh-CN" altLang="en-US" sz="42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j-ea"/>
              <a:ea typeface="+mj-ea"/>
              <a:cs typeface="PingFang SC Regular"/>
              <a:sym typeface="PingFang SC Regular"/>
            </a:endParaRPr>
          </a:p>
        </p:txBody>
      </p:sp>
    </p:spTree>
    <p:extLst>
      <p:ext uri="{BB962C8B-B14F-4D97-AF65-F5344CB8AC3E}">
        <p14:creationId xmlns:p14="http://schemas.microsoft.com/office/powerpoint/2010/main" val="3294006875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A0056541-7CFA-5144-8868-175048F185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3A14ADAC-B0D9-A543-A9D7-28F5925A01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B40DDDAA-DA23-7241-914B-A09316F65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CFBD1-5681-CA4F-B6EA-70B63D2BA5F3}" type="datetimeFigureOut">
              <a:rPr kumimoji="1" lang="zh-CN" altLang="en-US" smtClean="0"/>
              <a:t>2020/8/20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FEA8E2E3-0BBB-C34C-B45A-3F5EAD56E5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12F23787-0263-B44E-B1C7-ECE29256D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9B634-2B15-8044-BBAD-3DDC29A635D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494257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85A01AE8-D29B-A249-94F2-C19C4A627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A95EA9DD-094D-F74B-BA26-B960C6B03C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BC7E77E2-7FB3-8D4B-8B31-603C94231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CFBD1-5681-CA4F-B6EA-70B63D2BA5F3}" type="datetimeFigureOut">
              <a:rPr kumimoji="1" lang="zh-CN" altLang="en-US" smtClean="0"/>
              <a:t>2020/8/20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E36BE7FD-9F77-8247-AE66-556DBF8A6C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7A8C4A96-C3D4-FD42-8A8B-4538CC99D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9B634-2B15-8044-BBAD-3DDC29A635D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210892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123EBA41-0799-AF4A-9389-383D000C9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7AF925D0-8E04-D740-9B5D-8CFAAD30D8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3431CC55-DA84-FF41-8DBC-E9638B1FF0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2DBE9F43-30F4-E147-830B-56231B7019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CFBD1-5681-CA4F-B6EA-70B63D2BA5F3}" type="datetimeFigureOut">
              <a:rPr kumimoji="1" lang="zh-CN" altLang="en-US" smtClean="0"/>
              <a:t>2020/8/20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6B8E1F9A-811D-B14F-8BD2-076A93B5B2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6F996B6C-AD60-AB40-A219-041DF8797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9B634-2B15-8044-BBAD-3DDC29A635D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495746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E088D8D1-9500-4A45-9FF6-D516BDA44D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35C11460-9A70-0A4C-9A3E-C813173667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E26E1645-5B19-8D44-A90D-1495102AF1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xmlns="" id="{D4DC2590-91C1-654A-AC9D-FFBB398767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xmlns="" id="{CB99AE6B-16A1-1944-ACD9-02E2A0954F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xmlns="" id="{E3AAF36E-97F7-FD4D-B8A5-91BC5327E6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CFBD1-5681-CA4F-B6EA-70B63D2BA5F3}" type="datetimeFigureOut">
              <a:rPr kumimoji="1" lang="zh-CN" altLang="en-US" smtClean="0"/>
              <a:t>2020/8/20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xmlns="" id="{14F92161-C824-994B-B12F-4658B001A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xmlns="" id="{F67052E9-285D-DC44-98C5-CEF933FB4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9B634-2B15-8044-BBAD-3DDC29A635D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009039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A1D8B25B-4F42-A947-BF74-5C954DA8D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xmlns="" id="{63CFCB5B-7142-2546-9307-3B7DE58701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CFBD1-5681-CA4F-B6EA-70B63D2BA5F3}" type="datetimeFigureOut">
              <a:rPr kumimoji="1" lang="zh-CN" altLang="en-US" smtClean="0"/>
              <a:t>2020/8/20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xmlns="" id="{5FE48857-4CD3-C045-8846-40A51B8435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xmlns="" id="{F5280533-523E-E041-A133-BE7AC2CB7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9B634-2B15-8044-BBAD-3DDC29A635D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020431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xmlns="" id="{A01399BA-B51B-E642-9F4F-E7FF79B7F5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CFBD1-5681-CA4F-B6EA-70B63D2BA5F3}" type="datetimeFigureOut">
              <a:rPr kumimoji="1" lang="zh-CN" altLang="en-US" smtClean="0"/>
              <a:t>2020/8/20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xmlns="" id="{2A9F0E2D-960D-994A-BBB3-9030D3789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xmlns="" id="{BCC02632-6AD3-824C-8FDD-D21FD1173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9B634-2B15-8044-BBAD-3DDC29A635D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803494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91F8DCB1-365B-CF40-A69B-3C9DA1DCE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7C5F33AC-FD67-9747-BCE9-A401F46263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3364A00D-0AE1-4A4C-99E0-10D95A183E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871CB51D-7FF6-8443-B1F6-499D1DC0D3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CFBD1-5681-CA4F-B6EA-70B63D2BA5F3}" type="datetimeFigureOut">
              <a:rPr kumimoji="1" lang="zh-CN" altLang="en-US" smtClean="0"/>
              <a:t>2020/8/20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47EAFA88-55B6-C248-92A4-FB704F1CF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CB5E98C8-F452-4643-9D49-21E8C797FF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9B634-2B15-8044-BBAD-3DDC29A635D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186770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963D06EA-1A42-7241-94E4-4496FCA82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xmlns="" id="{3FA2B457-79CC-6941-9D3D-71DEE11BA4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DF892014-9600-2C46-B869-A89E8B94B0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E6FEBDCF-802C-1944-BF83-472963EE6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CFBD1-5681-CA4F-B6EA-70B63D2BA5F3}" type="datetimeFigureOut">
              <a:rPr kumimoji="1" lang="zh-CN" altLang="en-US" smtClean="0"/>
              <a:t>2020/8/20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81A7D247-9E4E-3341-B955-91A1E4460C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17ED81AB-558B-D447-959D-8BF453C88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9B634-2B15-8044-BBAD-3DDC29A635D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010492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xmlns="" id="{3AD6F579-D327-C946-B7F4-D885C13AA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C13D4DEB-C3BC-9646-B045-14B9A0AB9C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FB2ABF1D-FE36-D543-8F11-606B26EAE0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0CFBD1-5681-CA4F-B6EA-70B63D2BA5F3}" type="datetimeFigureOut">
              <a:rPr kumimoji="1" lang="zh-CN" altLang="en-US" smtClean="0"/>
              <a:t>2020/8/20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9A07D310-8FD5-B248-8701-063CB31948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A4D1153B-8108-CF42-84D6-D08D4664AB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29B634-2B15-8044-BBAD-3DDC29A635D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230080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矩形 166"/>
          <p:cNvSpPr/>
          <p:nvPr/>
        </p:nvSpPr>
        <p:spPr>
          <a:xfrm>
            <a:off x="8130749" y="949800"/>
            <a:ext cx="2325060" cy="277696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zh-CN" sz="1400" dirty="0" smtClean="0">
              <a:solidFill>
                <a:schemeClr val="tx1">
                  <a:lumMod val="50000"/>
                </a:schemeClr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137" name="矩形 136"/>
          <p:cNvSpPr/>
          <p:nvPr/>
        </p:nvSpPr>
        <p:spPr>
          <a:xfrm>
            <a:off x="2473293" y="978196"/>
            <a:ext cx="5462869" cy="52111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zh-CN" sz="1400" dirty="0" smtClean="0">
              <a:solidFill>
                <a:schemeClr val="tx1">
                  <a:lumMod val="50000"/>
                </a:schemeClr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132" name="矩形 131"/>
          <p:cNvSpPr/>
          <p:nvPr/>
        </p:nvSpPr>
        <p:spPr>
          <a:xfrm>
            <a:off x="7405995" y="3986695"/>
            <a:ext cx="4366905" cy="1906485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zh-CN" sz="1400" dirty="0" smtClean="0">
              <a:solidFill>
                <a:schemeClr val="tx1">
                  <a:lumMod val="50000"/>
                </a:schemeClr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131" name="矩形 130"/>
          <p:cNvSpPr/>
          <p:nvPr/>
        </p:nvSpPr>
        <p:spPr>
          <a:xfrm>
            <a:off x="2414828" y="3997612"/>
            <a:ext cx="4873792" cy="1906485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zh-CN" sz="1400" dirty="0" smtClean="0">
              <a:solidFill>
                <a:schemeClr val="tx1">
                  <a:lumMod val="50000"/>
                </a:schemeClr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122" name="矩形 121"/>
          <p:cNvSpPr/>
          <p:nvPr/>
        </p:nvSpPr>
        <p:spPr>
          <a:xfrm>
            <a:off x="7521063" y="4214660"/>
            <a:ext cx="415100" cy="158550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F2F2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1400" b="1" dirty="0">
              <a:solidFill>
                <a:schemeClr val="tx2"/>
              </a:solidFill>
            </a:endParaRPr>
          </a:p>
        </p:txBody>
      </p:sp>
      <p:sp>
        <p:nvSpPr>
          <p:cNvPr id="110" name="矩形 109"/>
          <p:cNvSpPr/>
          <p:nvPr/>
        </p:nvSpPr>
        <p:spPr>
          <a:xfrm>
            <a:off x="2997078" y="4204252"/>
            <a:ext cx="984857" cy="334274"/>
          </a:xfrm>
          <a:prstGeom prst="rect">
            <a:avLst/>
          </a:prstGeom>
          <a:solidFill>
            <a:srgbClr val="FD9153"/>
          </a:solidFill>
          <a:ln>
            <a:solidFill>
              <a:srgbClr val="FD91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smtClean="0">
                <a:solidFill>
                  <a:schemeClr val="tx2"/>
                </a:solidFill>
                <a:latin typeface="PingFang SC" charset="-122"/>
                <a:ea typeface="PingFang SC" charset="-122"/>
                <a:cs typeface="PingFang SC" charset="-122"/>
              </a:rPr>
              <a:t>城市分析</a:t>
            </a:r>
            <a:endParaRPr lang="en-US" altLang="zh-CN" sz="1400" dirty="0">
              <a:solidFill>
                <a:schemeClr val="tx2"/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109" name="矩形 108"/>
          <p:cNvSpPr/>
          <p:nvPr/>
        </p:nvSpPr>
        <p:spPr>
          <a:xfrm>
            <a:off x="2481682" y="4191417"/>
            <a:ext cx="415100" cy="158550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F2F2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1400" b="1" dirty="0">
              <a:solidFill>
                <a:schemeClr val="tx2"/>
              </a:solidFill>
            </a:endParaRPr>
          </a:p>
        </p:txBody>
      </p:sp>
      <p:sp>
        <p:nvSpPr>
          <p:cNvPr id="74" name="矩形 73"/>
          <p:cNvSpPr/>
          <p:nvPr/>
        </p:nvSpPr>
        <p:spPr>
          <a:xfrm>
            <a:off x="2503356" y="6069287"/>
            <a:ext cx="9269543" cy="57136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zh-CN" sz="1400" dirty="0" smtClean="0">
              <a:solidFill>
                <a:schemeClr val="tx1">
                  <a:lumMod val="50000"/>
                </a:schemeClr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108" name="矩形 107"/>
          <p:cNvSpPr/>
          <p:nvPr/>
        </p:nvSpPr>
        <p:spPr>
          <a:xfrm>
            <a:off x="10117441" y="6169595"/>
            <a:ext cx="1523071" cy="40151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C5E0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1400" b="1" dirty="0">
              <a:solidFill>
                <a:schemeClr val="tx2"/>
              </a:solidFill>
            </a:endParaRPr>
          </a:p>
        </p:txBody>
      </p:sp>
      <p:sp>
        <p:nvSpPr>
          <p:cNvPr id="107" name="矩形 106"/>
          <p:cNvSpPr/>
          <p:nvPr/>
        </p:nvSpPr>
        <p:spPr>
          <a:xfrm>
            <a:off x="8532942" y="6160980"/>
            <a:ext cx="1364664" cy="40151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C5E0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1400" b="1" dirty="0">
              <a:solidFill>
                <a:schemeClr val="tx2"/>
              </a:solidFill>
            </a:endParaRPr>
          </a:p>
        </p:txBody>
      </p:sp>
      <p:sp>
        <p:nvSpPr>
          <p:cNvPr id="106" name="矩形 105"/>
          <p:cNvSpPr/>
          <p:nvPr/>
        </p:nvSpPr>
        <p:spPr>
          <a:xfrm>
            <a:off x="6988237" y="6160980"/>
            <a:ext cx="1306196" cy="401515"/>
          </a:xfrm>
          <a:prstGeom prst="rect">
            <a:avLst/>
          </a:prstGeom>
          <a:solidFill>
            <a:srgbClr val="C5E0B4"/>
          </a:solidFill>
          <a:ln>
            <a:solidFill>
              <a:srgbClr val="C5E0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1400" b="1" dirty="0">
              <a:solidFill>
                <a:schemeClr val="tx2"/>
              </a:solidFill>
            </a:endParaRPr>
          </a:p>
        </p:txBody>
      </p:sp>
      <p:sp>
        <p:nvSpPr>
          <p:cNvPr id="105" name="矩形 104"/>
          <p:cNvSpPr/>
          <p:nvPr/>
        </p:nvSpPr>
        <p:spPr>
          <a:xfrm>
            <a:off x="5532993" y="6165136"/>
            <a:ext cx="1165385" cy="401515"/>
          </a:xfrm>
          <a:prstGeom prst="rect">
            <a:avLst/>
          </a:prstGeom>
          <a:solidFill>
            <a:srgbClr val="FD9153"/>
          </a:solidFill>
          <a:ln>
            <a:solidFill>
              <a:srgbClr val="FD91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1400" b="1" dirty="0">
              <a:solidFill>
                <a:schemeClr val="tx2"/>
              </a:solidFill>
            </a:endParaRPr>
          </a:p>
        </p:txBody>
      </p:sp>
      <p:sp>
        <p:nvSpPr>
          <p:cNvPr id="104" name="矩形 103"/>
          <p:cNvSpPr/>
          <p:nvPr/>
        </p:nvSpPr>
        <p:spPr>
          <a:xfrm>
            <a:off x="2654044" y="6160980"/>
            <a:ext cx="1054301" cy="40151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1400" b="1" dirty="0">
              <a:solidFill>
                <a:schemeClr val="tx2"/>
              </a:solidFill>
            </a:endParaRPr>
          </a:p>
        </p:txBody>
      </p:sp>
      <p:sp>
        <p:nvSpPr>
          <p:cNvPr id="87" name="矩形 86"/>
          <p:cNvSpPr/>
          <p:nvPr/>
        </p:nvSpPr>
        <p:spPr>
          <a:xfrm>
            <a:off x="701784" y="2109681"/>
            <a:ext cx="1540672" cy="369330"/>
          </a:xfrm>
          <a:prstGeom prst="rect">
            <a:avLst/>
          </a:prstGeom>
          <a:solidFill>
            <a:srgbClr val="F2F2F2"/>
          </a:solidFill>
          <a:ln w="25400" cap="flat">
            <a:solidFill>
              <a:srgbClr val="FD9153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2000" b="1" i="0" u="none" strike="noStrike" cap="none" spc="0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PingFang SC" charset="-122"/>
                <a:ea typeface="PingFang SC" charset="-122"/>
                <a:cs typeface="PingFang SC" charset="-122"/>
                <a:sym typeface="PingFang HK Regular"/>
              </a:rPr>
              <a:t>工具赋能</a:t>
            </a:r>
            <a:endParaRPr kumimoji="0" lang="zh-CN" altLang="en-US" sz="2000" b="1" i="0" u="none" strike="noStrike" cap="none" spc="0" normalizeH="0" baseline="0" dirty="0">
              <a:ln>
                <a:noFill/>
              </a:ln>
              <a:solidFill>
                <a:schemeClr val="tx2"/>
              </a:solidFill>
              <a:effectLst/>
              <a:uFillTx/>
              <a:latin typeface="PingFang SC" charset="-122"/>
              <a:ea typeface="PingFang SC" charset="-122"/>
              <a:cs typeface="PingFang SC" charset="-122"/>
              <a:sym typeface="PingFang HK Regular"/>
            </a:endParaRPr>
          </a:p>
        </p:txBody>
      </p:sp>
      <p:sp>
        <p:nvSpPr>
          <p:cNvPr id="86" name="矩形 85"/>
          <p:cNvSpPr/>
          <p:nvPr/>
        </p:nvSpPr>
        <p:spPr>
          <a:xfrm>
            <a:off x="8777619" y="2198002"/>
            <a:ext cx="1497807" cy="372758"/>
          </a:xfrm>
          <a:prstGeom prst="rect">
            <a:avLst/>
          </a:prstGeom>
          <a:solidFill>
            <a:srgbClr val="C5E0B4"/>
          </a:solidFill>
          <a:ln>
            <a:solidFill>
              <a:srgbClr val="C5E0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solidFill>
                  <a:schemeClr val="tx2"/>
                </a:solidFill>
                <a:latin typeface="PingFang SC" charset="-122"/>
                <a:ea typeface="PingFang SC" charset="-122"/>
                <a:cs typeface="PingFang SC" charset="-122"/>
              </a:rPr>
              <a:t>A</a:t>
            </a:r>
            <a:r>
              <a:rPr lang="zh-CN" altLang="en-US" sz="1400" dirty="0">
                <a:solidFill>
                  <a:schemeClr val="tx2"/>
                </a:solidFill>
                <a:latin typeface="PingFang SC" charset="-122"/>
                <a:ea typeface="PingFang SC" charset="-122"/>
                <a:cs typeface="PingFang SC" charset="-122"/>
              </a:rPr>
              <a:t>：</a:t>
            </a:r>
            <a:r>
              <a:rPr lang="en-US" altLang="zh-CN" sz="1400" dirty="0" err="1">
                <a:solidFill>
                  <a:schemeClr val="tx2"/>
                </a:solidFill>
                <a:latin typeface="PingFang SC" charset="-122"/>
                <a:ea typeface="PingFang SC" charset="-122"/>
                <a:cs typeface="PingFang SC" charset="-122"/>
              </a:rPr>
              <a:t>Dx</a:t>
            </a:r>
            <a:r>
              <a:rPr lang="zh-CN" altLang="en-US" sz="1400" dirty="0">
                <a:solidFill>
                  <a:schemeClr val="tx2"/>
                </a:solidFill>
                <a:latin typeface="PingFang SC" charset="-122"/>
                <a:ea typeface="PingFang SC" charset="-122"/>
                <a:cs typeface="PingFang SC" charset="-122"/>
              </a:rPr>
              <a:t> </a:t>
            </a:r>
            <a:r>
              <a:rPr lang="en-US" altLang="zh-CN" sz="1400" dirty="0">
                <a:solidFill>
                  <a:schemeClr val="tx2"/>
                </a:solidFill>
                <a:latin typeface="PingFang SC" charset="-122"/>
                <a:ea typeface="PingFang SC" charset="-122"/>
                <a:cs typeface="PingFang SC" charset="-122"/>
              </a:rPr>
              <a:t>-&gt; B: </a:t>
            </a:r>
            <a:r>
              <a:rPr lang="en-US" altLang="zh-CN" sz="1400" dirty="0" err="1" smtClean="0">
                <a:solidFill>
                  <a:schemeClr val="tx2"/>
                </a:solidFill>
                <a:latin typeface="PingFang SC" charset="-122"/>
                <a:ea typeface="PingFang SC" charset="-122"/>
                <a:cs typeface="PingFang SC" charset="-122"/>
              </a:rPr>
              <a:t>Gy</a:t>
            </a:r>
            <a:endParaRPr lang="zh-CN" altLang="en-US" sz="1400" dirty="0">
              <a:solidFill>
                <a:schemeClr val="tx2"/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85" name="矩形 84"/>
          <p:cNvSpPr/>
          <p:nvPr/>
        </p:nvSpPr>
        <p:spPr>
          <a:xfrm>
            <a:off x="8758444" y="1115766"/>
            <a:ext cx="1477818" cy="383540"/>
          </a:xfrm>
          <a:prstGeom prst="rect">
            <a:avLst/>
          </a:prstGeom>
          <a:solidFill>
            <a:srgbClr val="FD9153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solidFill>
                  <a:schemeClr val="tx2"/>
                </a:solidFill>
                <a:latin typeface="PingFang SC" charset="-122"/>
                <a:ea typeface="PingFang SC" charset="-122"/>
                <a:cs typeface="PingFang SC" charset="-122"/>
              </a:rPr>
              <a:t>A</a:t>
            </a:r>
            <a:r>
              <a:rPr lang="zh-CN" altLang="en-US" sz="1400" dirty="0">
                <a:solidFill>
                  <a:schemeClr val="tx2"/>
                </a:solidFill>
                <a:latin typeface="PingFang SC" charset="-122"/>
                <a:ea typeface="PingFang SC" charset="-122"/>
                <a:cs typeface="PingFang SC" charset="-122"/>
              </a:rPr>
              <a:t>：</a:t>
            </a:r>
            <a:r>
              <a:rPr lang="en-US" altLang="zh-CN" sz="1400" dirty="0" err="1">
                <a:solidFill>
                  <a:schemeClr val="tx2"/>
                </a:solidFill>
                <a:latin typeface="PingFang SC" charset="-122"/>
                <a:ea typeface="PingFang SC" charset="-122"/>
                <a:cs typeface="PingFang SC" charset="-122"/>
              </a:rPr>
              <a:t>Dx</a:t>
            </a:r>
            <a:r>
              <a:rPr lang="zh-CN" altLang="en-US" sz="1400" dirty="0">
                <a:solidFill>
                  <a:schemeClr val="tx2"/>
                </a:solidFill>
                <a:latin typeface="PingFang SC" charset="-122"/>
                <a:ea typeface="PingFang SC" charset="-122"/>
                <a:cs typeface="PingFang SC" charset="-122"/>
              </a:rPr>
              <a:t> </a:t>
            </a:r>
            <a:r>
              <a:rPr lang="en-US" altLang="zh-CN" sz="1400" dirty="0">
                <a:solidFill>
                  <a:schemeClr val="tx2"/>
                </a:solidFill>
                <a:latin typeface="PingFang SC" charset="-122"/>
                <a:ea typeface="PingFang SC" charset="-122"/>
                <a:cs typeface="PingFang SC" charset="-122"/>
              </a:rPr>
              <a:t>-&gt; A: </a:t>
            </a:r>
            <a:r>
              <a:rPr lang="en-US" altLang="zh-CN" sz="1400" dirty="0" err="1" smtClean="0">
                <a:solidFill>
                  <a:schemeClr val="tx2"/>
                </a:solidFill>
                <a:latin typeface="PingFang SC" charset="-122"/>
                <a:ea typeface="PingFang SC" charset="-122"/>
                <a:cs typeface="PingFang SC" charset="-122"/>
              </a:rPr>
              <a:t>Gy</a:t>
            </a:r>
            <a:endParaRPr lang="zh-CN" altLang="en-US" sz="1400" dirty="0">
              <a:solidFill>
                <a:schemeClr val="tx2"/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2739539" y="6254136"/>
            <a:ext cx="902811" cy="2862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 smtClean="0">
                <a:solidFill>
                  <a:schemeClr val="tx2"/>
                </a:solidFill>
              </a:rPr>
              <a:t>离线数仓</a:t>
            </a:r>
            <a:endParaRPr lang="zh-CN" altLang="en-US" sz="1400" dirty="0">
              <a:solidFill>
                <a:schemeClr val="tx2"/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5624054" y="6246389"/>
            <a:ext cx="902811" cy="29007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 smtClean="0">
                <a:solidFill>
                  <a:schemeClr val="tx2"/>
                </a:solidFill>
              </a:rPr>
              <a:t>标签数据</a:t>
            </a:r>
            <a:endParaRPr lang="zh-CN" altLang="en-US" sz="1400" dirty="0">
              <a:solidFill>
                <a:schemeClr val="tx2"/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8635722" y="6241252"/>
            <a:ext cx="1261884" cy="29007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 smtClean="0">
                <a:solidFill>
                  <a:schemeClr val="tx2"/>
                </a:solidFill>
              </a:rPr>
              <a:t>活动效果数据</a:t>
            </a:r>
            <a:endParaRPr lang="zh-CN" altLang="en-US" sz="1400" dirty="0">
              <a:solidFill>
                <a:schemeClr val="tx2"/>
              </a:solidFill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10275426" y="6275268"/>
            <a:ext cx="1261884" cy="29007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 smtClean="0">
                <a:solidFill>
                  <a:schemeClr val="tx2"/>
                </a:solidFill>
              </a:rPr>
              <a:t>触达效果数据</a:t>
            </a:r>
            <a:endParaRPr lang="zh-CN" altLang="en-US" sz="1400" dirty="0">
              <a:solidFill>
                <a:schemeClr val="tx2"/>
              </a:solidFill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2506709" y="4589127"/>
            <a:ext cx="318609" cy="871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 smtClean="0">
                <a:solidFill>
                  <a:schemeClr val="tx2"/>
                </a:solidFill>
              </a:rPr>
              <a:t>诊断分析</a:t>
            </a:r>
            <a:endParaRPr lang="zh-CN" altLang="en-US" sz="1400" dirty="0">
              <a:solidFill>
                <a:schemeClr val="tx2"/>
              </a:solidFill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7531209" y="4519727"/>
            <a:ext cx="318609" cy="871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 smtClean="0">
                <a:solidFill>
                  <a:schemeClr val="tx2"/>
                </a:solidFill>
              </a:rPr>
              <a:t>数据挖掘</a:t>
            </a:r>
            <a:endParaRPr lang="zh-CN" altLang="en-US" sz="1400" dirty="0">
              <a:solidFill>
                <a:schemeClr val="tx2"/>
              </a:solidFill>
            </a:endParaRPr>
          </a:p>
        </p:txBody>
      </p:sp>
      <p:cxnSp>
        <p:nvCxnSpPr>
          <p:cNvPr id="43" name="直线连接符 42"/>
          <p:cNvCxnSpPr/>
          <p:nvPr/>
        </p:nvCxnSpPr>
        <p:spPr>
          <a:xfrm flipV="1">
            <a:off x="678738" y="5967688"/>
            <a:ext cx="11094161" cy="11335"/>
          </a:xfrm>
          <a:prstGeom prst="line">
            <a:avLst/>
          </a:prstGeom>
          <a:noFill/>
          <a:ln w="12700" cap="flat">
            <a:solidFill>
              <a:schemeClr val="bg1">
                <a:lumMod val="65000"/>
              </a:schemeClr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5" name="直线连接符 44"/>
          <p:cNvCxnSpPr/>
          <p:nvPr/>
        </p:nvCxnSpPr>
        <p:spPr>
          <a:xfrm>
            <a:off x="2331093" y="948319"/>
            <a:ext cx="0" cy="5613557"/>
          </a:xfrm>
          <a:prstGeom prst="line">
            <a:avLst/>
          </a:prstGeom>
          <a:noFill/>
          <a:ln w="12700" cap="flat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6" name="直线连接符 45"/>
          <p:cNvCxnSpPr/>
          <p:nvPr/>
        </p:nvCxnSpPr>
        <p:spPr>
          <a:xfrm flipV="1">
            <a:off x="568314" y="3884069"/>
            <a:ext cx="11204585" cy="41398"/>
          </a:xfrm>
          <a:prstGeom prst="line">
            <a:avLst/>
          </a:prstGeom>
          <a:noFill/>
          <a:ln w="12700" cap="flat">
            <a:solidFill>
              <a:schemeClr val="bg1">
                <a:lumMod val="65000"/>
              </a:schemeClr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2" name="矩形 61"/>
          <p:cNvSpPr/>
          <p:nvPr/>
        </p:nvSpPr>
        <p:spPr>
          <a:xfrm>
            <a:off x="7032549" y="6250542"/>
            <a:ext cx="1261884" cy="29007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 smtClean="0">
                <a:solidFill>
                  <a:schemeClr val="tx2"/>
                </a:solidFill>
              </a:rPr>
              <a:t>智能活动数据</a:t>
            </a:r>
            <a:endParaRPr lang="zh-CN" altLang="en-US" sz="1400" dirty="0">
              <a:solidFill>
                <a:schemeClr val="tx2"/>
              </a:solidFill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11252616" y="588373"/>
            <a:ext cx="569387" cy="2335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chemeClr val="tx2"/>
                </a:solidFill>
              </a:rPr>
              <a:t>已存在</a:t>
            </a:r>
            <a:endParaRPr lang="zh-CN" altLang="en-US" dirty="0"/>
          </a:p>
        </p:txBody>
      </p:sp>
      <p:sp>
        <p:nvSpPr>
          <p:cNvPr id="64" name="矩形 63"/>
          <p:cNvSpPr/>
          <p:nvPr/>
        </p:nvSpPr>
        <p:spPr>
          <a:xfrm>
            <a:off x="11252616" y="844072"/>
            <a:ext cx="569387" cy="2335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 smtClean="0">
                <a:solidFill>
                  <a:schemeClr val="tx2"/>
                </a:solidFill>
              </a:rPr>
              <a:t>进行中</a:t>
            </a:r>
            <a:endParaRPr lang="zh-CN" altLang="en-US" dirty="0"/>
          </a:p>
        </p:txBody>
      </p:sp>
      <p:sp>
        <p:nvSpPr>
          <p:cNvPr id="65" name="矩形 64"/>
          <p:cNvSpPr/>
          <p:nvPr/>
        </p:nvSpPr>
        <p:spPr>
          <a:xfrm>
            <a:off x="11252616" y="1089094"/>
            <a:ext cx="569387" cy="2335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 smtClean="0">
                <a:solidFill>
                  <a:schemeClr val="tx2"/>
                </a:solidFill>
              </a:rPr>
              <a:t>已完成</a:t>
            </a:r>
            <a:endParaRPr lang="zh-CN" altLang="en-US" dirty="0"/>
          </a:p>
        </p:txBody>
      </p:sp>
      <p:sp>
        <p:nvSpPr>
          <p:cNvPr id="66" name="矩形 65"/>
          <p:cNvSpPr/>
          <p:nvPr/>
        </p:nvSpPr>
        <p:spPr>
          <a:xfrm>
            <a:off x="11252616" y="1359720"/>
            <a:ext cx="569387" cy="2335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 smtClean="0">
                <a:solidFill>
                  <a:schemeClr val="tx2"/>
                </a:solidFill>
              </a:rPr>
              <a:t>规划中</a:t>
            </a:r>
            <a:endParaRPr lang="zh-CN" altLang="en-US" dirty="0"/>
          </a:p>
        </p:txBody>
      </p:sp>
      <p:sp>
        <p:nvSpPr>
          <p:cNvPr id="18" name="文本框 17"/>
          <p:cNvSpPr txBox="1"/>
          <p:nvPr/>
        </p:nvSpPr>
        <p:spPr>
          <a:xfrm>
            <a:off x="7255790" y="1515067"/>
            <a:ext cx="914400" cy="91440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ctr">
            <a:normAutofit/>
          </a:bodyPr>
          <a:lstStyle/>
          <a:p>
            <a:pPr marL="0" marR="0" indent="0" algn="l" defTabSz="914400" rtl="0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400" i="0" u="none" strike="noStrike" cap="none" spc="0" normalizeH="0" baseline="0" dirty="0">
              <a:ln>
                <a:noFill/>
              </a:ln>
              <a:solidFill>
                <a:srgbClr val="DDDDDD"/>
              </a:solidFill>
              <a:effectLst/>
              <a:uFillTx/>
              <a:latin typeface="PingFang SC" charset="-122"/>
              <a:ea typeface="PingFang SC" charset="-122"/>
              <a:cs typeface="PingFang SC" charset="-122"/>
              <a:sym typeface="PingFang SC Regular"/>
            </a:endParaRPr>
          </a:p>
        </p:txBody>
      </p:sp>
      <p:sp>
        <p:nvSpPr>
          <p:cNvPr id="92" name="矩形 91"/>
          <p:cNvSpPr/>
          <p:nvPr/>
        </p:nvSpPr>
        <p:spPr>
          <a:xfrm>
            <a:off x="685112" y="4428784"/>
            <a:ext cx="1540672" cy="369330"/>
          </a:xfrm>
          <a:prstGeom prst="rect">
            <a:avLst/>
          </a:prstGeom>
          <a:solidFill>
            <a:srgbClr val="F2F2F2"/>
          </a:solidFill>
          <a:ln w="25400" cap="flat">
            <a:solidFill>
              <a:srgbClr val="FD9153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2000" b="1" dirty="0" smtClean="0">
                <a:solidFill>
                  <a:schemeClr val="tx2"/>
                </a:solidFill>
                <a:latin typeface="PingFang SC" charset="-122"/>
                <a:ea typeface="PingFang SC" charset="-122"/>
                <a:cs typeface="PingFang SC" charset="-122"/>
                <a:sym typeface="PingFang HK Regular"/>
              </a:rPr>
              <a:t>诊断</a:t>
            </a:r>
            <a:r>
              <a:rPr kumimoji="0" lang="zh-CN" altLang="en-US" sz="2000" b="1" i="0" u="none" strike="noStrike" cap="none" spc="0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PingFang SC" charset="-122"/>
                <a:ea typeface="PingFang SC" charset="-122"/>
                <a:cs typeface="PingFang SC" charset="-122"/>
                <a:sym typeface="PingFang HK Regular"/>
              </a:rPr>
              <a:t>分析</a:t>
            </a:r>
            <a:endParaRPr kumimoji="0" lang="zh-CN" altLang="en-US" sz="2000" b="1" i="0" u="none" strike="noStrike" cap="none" spc="0" normalizeH="0" baseline="0" dirty="0">
              <a:ln>
                <a:noFill/>
              </a:ln>
              <a:solidFill>
                <a:schemeClr val="tx2"/>
              </a:solidFill>
              <a:effectLst/>
              <a:uFillTx/>
              <a:latin typeface="PingFang SC" charset="-122"/>
              <a:ea typeface="PingFang SC" charset="-122"/>
              <a:cs typeface="PingFang SC" charset="-122"/>
              <a:sym typeface="PingFang HK Regular"/>
            </a:endParaRPr>
          </a:p>
        </p:txBody>
      </p:sp>
      <p:sp>
        <p:nvSpPr>
          <p:cNvPr id="93" name="矩形 92"/>
          <p:cNvSpPr/>
          <p:nvPr/>
        </p:nvSpPr>
        <p:spPr>
          <a:xfrm>
            <a:off x="678738" y="5084828"/>
            <a:ext cx="1540672" cy="369330"/>
          </a:xfrm>
          <a:prstGeom prst="rect">
            <a:avLst/>
          </a:prstGeom>
          <a:solidFill>
            <a:srgbClr val="F2F2F2"/>
          </a:solidFill>
          <a:ln w="25400" cap="flat">
            <a:solidFill>
              <a:srgbClr val="FD9153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2000" b="1" i="0" u="none" strike="noStrike" cap="none" spc="0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PingFang SC" charset="-122"/>
                <a:ea typeface="PingFang SC" charset="-122"/>
                <a:cs typeface="PingFang SC" charset="-122"/>
                <a:sym typeface="PingFang HK Regular"/>
              </a:rPr>
              <a:t>数据挖掘</a:t>
            </a:r>
            <a:endParaRPr kumimoji="0" lang="zh-CN" altLang="en-US" sz="2000" b="1" i="0" u="none" strike="noStrike" cap="none" spc="0" normalizeH="0" baseline="0" dirty="0">
              <a:ln>
                <a:noFill/>
              </a:ln>
              <a:solidFill>
                <a:schemeClr val="tx2"/>
              </a:solidFill>
              <a:effectLst/>
              <a:uFillTx/>
              <a:latin typeface="PingFang SC" charset="-122"/>
              <a:ea typeface="PingFang SC" charset="-122"/>
              <a:cs typeface="PingFang SC" charset="-122"/>
              <a:sym typeface="PingFang HK Regular"/>
            </a:endParaRPr>
          </a:p>
        </p:txBody>
      </p:sp>
      <p:sp>
        <p:nvSpPr>
          <p:cNvPr id="94" name="矩形 93"/>
          <p:cNvSpPr/>
          <p:nvPr/>
        </p:nvSpPr>
        <p:spPr>
          <a:xfrm>
            <a:off x="689255" y="6147946"/>
            <a:ext cx="1540672" cy="369330"/>
          </a:xfrm>
          <a:prstGeom prst="rect">
            <a:avLst/>
          </a:prstGeom>
          <a:solidFill>
            <a:srgbClr val="F2F2F2"/>
          </a:solidFill>
          <a:ln w="25400" cap="flat">
            <a:solidFill>
              <a:srgbClr val="FD9153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2000" b="1" i="0" u="none" strike="noStrike" cap="none" spc="0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PingFang SC" charset="-122"/>
                <a:ea typeface="PingFang SC" charset="-122"/>
                <a:cs typeface="PingFang SC" charset="-122"/>
                <a:sym typeface="PingFang HK Regular"/>
              </a:rPr>
              <a:t>数据指标</a:t>
            </a:r>
            <a:endParaRPr kumimoji="0" lang="zh-CN" altLang="en-US" sz="2000" b="1" i="0" u="none" strike="noStrike" cap="none" spc="0" normalizeH="0" baseline="0" dirty="0">
              <a:ln>
                <a:noFill/>
              </a:ln>
              <a:solidFill>
                <a:schemeClr val="tx2"/>
              </a:solidFill>
              <a:effectLst/>
              <a:uFillTx/>
              <a:latin typeface="PingFang SC" charset="-122"/>
              <a:ea typeface="PingFang SC" charset="-122"/>
              <a:cs typeface="PingFang SC" charset="-122"/>
              <a:sym typeface="PingFang HK Regular"/>
            </a:endParaRPr>
          </a:p>
        </p:txBody>
      </p:sp>
      <p:sp>
        <p:nvSpPr>
          <p:cNvPr id="111" name="矩形 110"/>
          <p:cNvSpPr/>
          <p:nvPr/>
        </p:nvSpPr>
        <p:spPr>
          <a:xfrm>
            <a:off x="4082231" y="4203788"/>
            <a:ext cx="984857" cy="33427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C5E0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>
                <a:solidFill>
                  <a:schemeClr val="tx2"/>
                </a:solidFill>
                <a:latin typeface="PingFang SC" charset="-122"/>
                <a:ea typeface="PingFang SC" charset="-122"/>
                <a:cs typeface="PingFang SC" charset="-122"/>
              </a:rPr>
              <a:t>人群分析</a:t>
            </a:r>
            <a:endParaRPr lang="en-US" altLang="zh-CN" sz="1400" dirty="0">
              <a:solidFill>
                <a:schemeClr val="tx2"/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112" name="矩形 111"/>
          <p:cNvSpPr/>
          <p:nvPr/>
        </p:nvSpPr>
        <p:spPr>
          <a:xfrm>
            <a:off x="5157331" y="4203788"/>
            <a:ext cx="990551" cy="334274"/>
          </a:xfrm>
          <a:prstGeom prst="rect">
            <a:avLst/>
          </a:prstGeom>
          <a:solidFill>
            <a:srgbClr val="FD9153"/>
          </a:solidFill>
          <a:ln>
            <a:solidFill>
              <a:srgbClr val="FD91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>
                <a:solidFill>
                  <a:schemeClr val="tx2"/>
                </a:solidFill>
                <a:latin typeface="PingFang SC" charset="-122"/>
                <a:ea typeface="PingFang SC" charset="-122"/>
                <a:cs typeface="PingFang SC" charset="-122"/>
              </a:rPr>
              <a:t>围栏分析</a:t>
            </a:r>
            <a:endParaRPr lang="en-US" altLang="zh-CN" sz="1400" dirty="0">
              <a:solidFill>
                <a:schemeClr val="tx2"/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113" name="矩形 112"/>
          <p:cNvSpPr/>
          <p:nvPr/>
        </p:nvSpPr>
        <p:spPr>
          <a:xfrm>
            <a:off x="6232623" y="4201917"/>
            <a:ext cx="984857" cy="33427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C5E0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>
                <a:solidFill>
                  <a:schemeClr val="tx2"/>
                </a:solidFill>
                <a:latin typeface="PingFang SC" charset="-122"/>
                <a:ea typeface="PingFang SC" charset="-122"/>
                <a:cs typeface="PingFang SC" charset="-122"/>
              </a:rPr>
              <a:t>活动分析</a:t>
            </a:r>
            <a:endParaRPr lang="en-US" altLang="zh-CN" sz="1400" dirty="0">
              <a:solidFill>
                <a:schemeClr val="tx2"/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114" name="矩形 113"/>
          <p:cNvSpPr/>
          <p:nvPr/>
        </p:nvSpPr>
        <p:spPr>
          <a:xfrm>
            <a:off x="2997078" y="4622642"/>
            <a:ext cx="984857" cy="33427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C5E0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smtClean="0">
                <a:solidFill>
                  <a:schemeClr val="tx2"/>
                </a:solidFill>
              </a:rPr>
              <a:t>城市诊断</a:t>
            </a:r>
            <a:endParaRPr lang="en-US" altLang="zh-CN" sz="1400" b="1" dirty="0">
              <a:solidFill>
                <a:schemeClr val="tx2"/>
              </a:solidFill>
            </a:endParaRPr>
          </a:p>
        </p:txBody>
      </p:sp>
      <p:sp>
        <p:nvSpPr>
          <p:cNvPr id="115" name="矩形 114"/>
          <p:cNvSpPr/>
          <p:nvPr/>
        </p:nvSpPr>
        <p:spPr>
          <a:xfrm>
            <a:off x="4075992" y="4637207"/>
            <a:ext cx="984857" cy="334274"/>
          </a:xfrm>
          <a:prstGeom prst="rect">
            <a:avLst/>
          </a:prstGeom>
          <a:solidFill>
            <a:srgbClr val="C5E0B4"/>
          </a:solidFill>
          <a:ln>
            <a:solidFill>
              <a:srgbClr val="C5E0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 smtClean="0">
                <a:solidFill>
                  <a:schemeClr val="tx2"/>
                </a:solidFill>
              </a:rPr>
              <a:t>供需诊断</a:t>
            </a:r>
            <a:endParaRPr lang="en-US" altLang="zh-CN" sz="1400" b="1" dirty="0">
              <a:solidFill>
                <a:schemeClr val="tx2"/>
              </a:solidFill>
            </a:endParaRPr>
          </a:p>
        </p:txBody>
      </p:sp>
      <p:sp>
        <p:nvSpPr>
          <p:cNvPr id="116" name="矩形 115"/>
          <p:cNvSpPr/>
          <p:nvPr/>
        </p:nvSpPr>
        <p:spPr>
          <a:xfrm>
            <a:off x="5154906" y="4637207"/>
            <a:ext cx="984857" cy="334274"/>
          </a:xfrm>
          <a:prstGeom prst="rect">
            <a:avLst/>
          </a:prstGeom>
          <a:solidFill>
            <a:srgbClr val="C5E0B4"/>
          </a:solidFill>
          <a:ln>
            <a:solidFill>
              <a:srgbClr val="C5E0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 smtClean="0">
                <a:solidFill>
                  <a:schemeClr val="tx2"/>
                </a:solidFill>
              </a:rPr>
              <a:t>乘客诊断</a:t>
            </a:r>
            <a:endParaRPr lang="en-US" altLang="zh-CN" sz="1400" b="1" dirty="0">
              <a:solidFill>
                <a:schemeClr val="tx2"/>
              </a:solidFill>
            </a:endParaRPr>
          </a:p>
        </p:txBody>
      </p:sp>
      <p:sp>
        <p:nvSpPr>
          <p:cNvPr id="117" name="矩形 116"/>
          <p:cNvSpPr/>
          <p:nvPr/>
        </p:nvSpPr>
        <p:spPr>
          <a:xfrm>
            <a:off x="6209505" y="4637207"/>
            <a:ext cx="984857" cy="334274"/>
          </a:xfrm>
          <a:prstGeom prst="rect">
            <a:avLst/>
          </a:prstGeom>
          <a:solidFill>
            <a:srgbClr val="C5E0B4"/>
          </a:solidFill>
          <a:ln>
            <a:solidFill>
              <a:srgbClr val="C5E0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 smtClean="0">
                <a:solidFill>
                  <a:schemeClr val="tx2"/>
                </a:solidFill>
              </a:rPr>
              <a:t>钱效诊断</a:t>
            </a:r>
            <a:endParaRPr lang="en-US" altLang="zh-CN" sz="1400" b="1" dirty="0">
              <a:solidFill>
                <a:schemeClr val="tx2"/>
              </a:solidFill>
            </a:endParaRPr>
          </a:p>
        </p:txBody>
      </p:sp>
      <p:sp>
        <p:nvSpPr>
          <p:cNvPr id="118" name="矩形 117"/>
          <p:cNvSpPr/>
          <p:nvPr/>
        </p:nvSpPr>
        <p:spPr>
          <a:xfrm>
            <a:off x="2997078" y="5028841"/>
            <a:ext cx="984857" cy="33427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C5E0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smtClean="0">
                <a:solidFill>
                  <a:schemeClr val="tx2"/>
                </a:solidFill>
              </a:rPr>
              <a:t>实时监控</a:t>
            </a:r>
            <a:endParaRPr lang="en-US" altLang="zh-CN" sz="1400" b="1" dirty="0">
              <a:solidFill>
                <a:schemeClr val="tx2"/>
              </a:solidFill>
            </a:endParaRPr>
          </a:p>
        </p:txBody>
      </p:sp>
      <p:sp>
        <p:nvSpPr>
          <p:cNvPr id="119" name="矩形 118"/>
          <p:cNvSpPr/>
          <p:nvPr/>
        </p:nvSpPr>
        <p:spPr>
          <a:xfrm>
            <a:off x="4075992" y="5040510"/>
            <a:ext cx="3109847" cy="334274"/>
          </a:xfrm>
          <a:prstGeom prst="rect">
            <a:avLst/>
          </a:prstGeom>
          <a:solidFill>
            <a:srgbClr val="C5E0B4"/>
          </a:solidFill>
          <a:ln>
            <a:solidFill>
              <a:srgbClr val="C5E0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 smtClean="0">
                <a:solidFill>
                  <a:schemeClr val="tx2"/>
                </a:solidFill>
              </a:rPr>
              <a:t>自</a:t>
            </a:r>
            <a:r>
              <a:rPr lang="zh-CN" altLang="en-US" sz="1400" b="1" smtClean="0">
                <a:solidFill>
                  <a:schemeClr val="tx2"/>
                </a:solidFill>
              </a:rPr>
              <a:t>定义数据报表</a:t>
            </a:r>
            <a:endParaRPr lang="en-US" altLang="zh-CN" sz="1400" b="1" dirty="0">
              <a:solidFill>
                <a:schemeClr val="tx2"/>
              </a:solidFill>
            </a:endParaRPr>
          </a:p>
        </p:txBody>
      </p:sp>
      <p:sp>
        <p:nvSpPr>
          <p:cNvPr id="120" name="矩形 119"/>
          <p:cNvSpPr/>
          <p:nvPr/>
        </p:nvSpPr>
        <p:spPr>
          <a:xfrm>
            <a:off x="3014157" y="5460727"/>
            <a:ext cx="984857" cy="334274"/>
          </a:xfrm>
          <a:prstGeom prst="rect">
            <a:avLst/>
          </a:prstGeom>
          <a:solidFill>
            <a:srgbClr val="C5E0B4"/>
          </a:solidFill>
          <a:ln>
            <a:solidFill>
              <a:srgbClr val="C5E0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 smtClean="0">
                <a:solidFill>
                  <a:schemeClr val="tx2"/>
                </a:solidFill>
              </a:rPr>
              <a:t>城市对比</a:t>
            </a:r>
            <a:endParaRPr lang="en-US" altLang="zh-CN" sz="1400" b="1" dirty="0">
              <a:solidFill>
                <a:schemeClr val="tx2"/>
              </a:solidFill>
            </a:endParaRPr>
          </a:p>
        </p:txBody>
      </p:sp>
      <p:sp>
        <p:nvSpPr>
          <p:cNvPr id="121" name="矩形 120"/>
          <p:cNvSpPr/>
          <p:nvPr/>
        </p:nvSpPr>
        <p:spPr>
          <a:xfrm>
            <a:off x="4093873" y="5473505"/>
            <a:ext cx="3091966" cy="334274"/>
          </a:xfrm>
          <a:prstGeom prst="rect">
            <a:avLst/>
          </a:prstGeom>
          <a:solidFill>
            <a:srgbClr val="C5E0B4"/>
          </a:solidFill>
          <a:ln>
            <a:solidFill>
              <a:srgbClr val="C5E0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smtClean="0">
                <a:solidFill>
                  <a:schemeClr val="tx2"/>
                </a:solidFill>
              </a:rPr>
              <a:t>围栏对比</a:t>
            </a:r>
            <a:endParaRPr lang="en-US" altLang="zh-CN" sz="1400" b="1" dirty="0">
              <a:solidFill>
                <a:schemeClr val="tx2"/>
              </a:solidFill>
            </a:endParaRPr>
          </a:p>
        </p:txBody>
      </p:sp>
      <p:sp>
        <p:nvSpPr>
          <p:cNvPr id="123" name="矩形 122"/>
          <p:cNvSpPr/>
          <p:nvPr/>
        </p:nvSpPr>
        <p:spPr>
          <a:xfrm>
            <a:off x="8142892" y="4211819"/>
            <a:ext cx="1325276" cy="33427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>
                <a:solidFill>
                  <a:schemeClr val="tx2"/>
                </a:solidFill>
                <a:latin typeface="PingFang SC" charset="-122"/>
                <a:ea typeface="PingFang SC" charset="-122"/>
                <a:cs typeface="PingFang SC" charset="-122"/>
              </a:rPr>
              <a:t>用户分层模型</a:t>
            </a:r>
            <a:endParaRPr lang="en-US" altLang="zh-CN" sz="1400" dirty="0">
              <a:solidFill>
                <a:schemeClr val="tx2"/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124" name="矩形 123"/>
          <p:cNvSpPr/>
          <p:nvPr/>
        </p:nvSpPr>
        <p:spPr>
          <a:xfrm>
            <a:off x="9556248" y="4211819"/>
            <a:ext cx="1015276" cy="33427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smtClean="0">
                <a:solidFill>
                  <a:schemeClr val="tx2"/>
                </a:solidFill>
                <a:latin typeface="PingFang SC" charset="-122"/>
                <a:ea typeface="PingFang SC" charset="-122"/>
                <a:cs typeface="PingFang SC" charset="-122"/>
              </a:rPr>
              <a:t>预测模型</a:t>
            </a:r>
            <a:endParaRPr lang="en-US" altLang="zh-CN" sz="1400" dirty="0">
              <a:solidFill>
                <a:schemeClr val="tx2"/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125" name="矩形 124"/>
          <p:cNvSpPr/>
          <p:nvPr/>
        </p:nvSpPr>
        <p:spPr>
          <a:xfrm>
            <a:off x="10648065" y="4211819"/>
            <a:ext cx="1015276" cy="334274"/>
          </a:xfrm>
          <a:prstGeom prst="rect">
            <a:avLst/>
          </a:prstGeom>
          <a:solidFill>
            <a:srgbClr val="C5E0B4"/>
          </a:solidFill>
          <a:ln>
            <a:solidFill>
              <a:srgbClr val="C5E0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 smtClean="0">
                <a:solidFill>
                  <a:schemeClr val="tx2"/>
                </a:solidFill>
              </a:rPr>
              <a:t>价值模型</a:t>
            </a:r>
            <a:endParaRPr lang="en-US" altLang="zh-CN" sz="1400" b="1" dirty="0">
              <a:solidFill>
                <a:schemeClr val="tx2"/>
              </a:solidFill>
            </a:endParaRPr>
          </a:p>
        </p:txBody>
      </p:sp>
      <p:sp>
        <p:nvSpPr>
          <p:cNvPr id="127" name="矩形 126"/>
          <p:cNvSpPr/>
          <p:nvPr/>
        </p:nvSpPr>
        <p:spPr>
          <a:xfrm>
            <a:off x="8140319" y="4671289"/>
            <a:ext cx="1325276" cy="33427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 smtClean="0">
                <a:solidFill>
                  <a:schemeClr val="tx2"/>
                </a:solidFill>
              </a:rPr>
              <a:t>用户行为分析</a:t>
            </a:r>
            <a:endParaRPr lang="en-US" altLang="zh-CN" sz="1400" b="1" dirty="0">
              <a:solidFill>
                <a:schemeClr val="tx2"/>
              </a:solidFill>
            </a:endParaRPr>
          </a:p>
        </p:txBody>
      </p:sp>
      <p:sp>
        <p:nvSpPr>
          <p:cNvPr id="128" name="矩形 127"/>
          <p:cNvSpPr/>
          <p:nvPr/>
        </p:nvSpPr>
        <p:spPr>
          <a:xfrm>
            <a:off x="9580949" y="4678606"/>
            <a:ext cx="2082391" cy="33427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smtClean="0">
                <a:solidFill>
                  <a:schemeClr val="tx2"/>
                </a:solidFill>
              </a:rPr>
              <a:t>价值挖掘</a:t>
            </a:r>
            <a:endParaRPr lang="en-US" altLang="zh-CN" sz="1400" b="1" dirty="0">
              <a:solidFill>
                <a:schemeClr val="tx2"/>
              </a:solidFill>
            </a:endParaRPr>
          </a:p>
        </p:txBody>
      </p:sp>
      <p:sp>
        <p:nvSpPr>
          <p:cNvPr id="129" name="矩形 128"/>
          <p:cNvSpPr/>
          <p:nvPr/>
        </p:nvSpPr>
        <p:spPr>
          <a:xfrm>
            <a:off x="8147310" y="5076991"/>
            <a:ext cx="3516029" cy="334274"/>
          </a:xfrm>
          <a:prstGeom prst="rect">
            <a:avLst/>
          </a:prstGeom>
          <a:solidFill>
            <a:srgbClr val="C5E0B4"/>
          </a:solidFill>
          <a:ln>
            <a:solidFill>
              <a:srgbClr val="C5E0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smtClean="0">
                <a:solidFill>
                  <a:schemeClr val="tx2"/>
                </a:solidFill>
              </a:rPr>
              <a:t>关键成长路径</a:t>
            </a:r>
            <a:endParaRPr lang="en-US" altLang="zh-CN" sz="1400" b="1" dirty="0">
              <a:solidFill>
                <a:schemeClr val="tx2"/>
              </a:solidFill>
            </a:endParaRPr>
          </a:p>
        </p:txBody>
      </p:sp>
      <p:sp>
        <p:nvSpPr>
          <p:cNvPr id="130" name="矩形 129"/>
          <p:cNvSpPr/>
          <p:nvPr/>
        </p:nvSpPr>
        <p:spPr>
          <a:xfrm>
            <a:off x="8147310" y="5484498"/>
            <a:ext cx="3516029" cy="334274"/>
          </a:xfrm>
          <a:prstGeom prst="rect">
            <a:avLst/>
          </a:prstGeom>
          <a:solidFill>
            <a:srgbClr val="C5E0B4"/>
          </a:solidFill>
          <a:ln>
            <a:solidFill>
              <a:srgbClr val="C5E0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 smtClean="0">
                <a:solidFill>
                  <a:schemeClr val="tx2"/>
                </a:solidFill>
              </a:rPr>
              <a:t>不同成长节点运营策略挖掘</a:t>
            </a:r>
            <a:endParaRPr lang="en-US" altLang="zh-CN" sz="1400" b="1" dirty="0">
              <a:solidFill>
                <a:schemeClr val="tx2"/>
              </a:solidFill>
            </a:endParaRPr>
          </a:p>
        </p:txBody>
      </p:sp>
      <p:sp>
        <p:nvSpPr>
          <p:cNvPr id="133" name="矩形 132"/>
          <p:cNvSpPr/>
          <p:nvPr/>
        </p:nvSpPr>
        <p:spPr>
          <a:xfrm>
            <a:off x="4037976" y="6165136"/>
            <a:ext cx="1165385" cy="40151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C5E0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1400" b="1" dirty="0">
              <a:solidFill>
                <a:schemeClr val="tx2"/>
              </a:solidFill>
            </a:endParaRPr>
          </a:p>
        </p:txBody>
      </p:sp>
      <p:sp>
        <p:nvSpPr>
          <p:cNvPr id="134" name="矩形 133"/>
          <p:cNvSpPr/>
          <p:nvPr/>
        </p:nvSpPr>
        <p:spPr>
          <a:xfrm>
            <a:off x="4129037" y="6246389"/>
            <a:ext cx="902811" cy="29007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 smtClean="0">
                <a:solidFill>
                  <a:schemeClr val="tx2"/>
                </a:solidFill>
              </a:rPr>
              <a:t>实时数据</a:t>
            </a:r>
            <a:endParaRPr lang="zh-CN" altLang="en-US" sz="1400" dirty="0">
              <a:solidFill>
                <a:schemeClr val="tx2"/>
              </a:solidFill>
            </a:endParaRPr>
          </a:p>
        </p:txBody>
      </p:sp>
      <p:sp>
        <p:nvSpPr>
          <p:cNvPr id="138" name="矩形 137"/>
          <p:cNvSpPr/>
          <p:nvPr/>
        </p:nvSpPr>
        <p:spPr>
          <a:xfrm>
            <a:off x="3381859" y="1068069"/>
            <a:ext cx="984857" cy="334274"/>
          </a:xfrm>
          <a:prstGeom prst="rect">
            <a:avLst/>
          </a:prstGeom>
          <a:solidFill>
            <a:srgbClr val="FD9153"/>
          </a:solidFill>
          <a:ln>
            <a:solidFill>
              <a:srgbClr val="FD91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>
                <a:solidFill>
                  <a:schemeClr val="tx2"/>
                </a:solidFill>
                <a:latin typeface="PingFang SC" charset="-122"/>
                <a:ea typeface="PingFang SC" charset="-122"/>
                <a:cs typeface="PingFang SC" charset="-122"/>
              </a:rPr>
              <a:t>渠道拉新</a:t>
            </a:r>
            <a:endParaRPr lang="en-US" altLang="zh-CN" sz="1400" dirty="0">
              <a:solidFill>
                <a:schemeClr val="tx2"/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139" name="矩形 138"/>
          <p:cNvSpPr/>
          <p:nvPr/>
        </p:nvSpPr>
        <p:spPr>
          <a:xfrm>
            <a:off x="5785002" y="1055184"/>
            <a:ext cx="2030992" cy="334274"/>
          </a:xfrm>
          <a:prstGeom prst="rect">
            <a:avLst/>
          </a:prstGeom>
          <a:solidFill>
            <a:srgbClr val="FD9153"/>
          </a:solidFill>
          <a:ln>
            <a:solidFill>
              <a:srgbClr val="FD91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smtClean="0">
                <a:solidFill>
                  <a:schemeClr val="tx2"/>
                </a:solidFill>
                <a:latin typeface="PingFang SC" charset="-122"/>
                <a:ea typeface="PingFang SC" charset="-122"/>
                <a:cs typeface="PingFang SC" charset="-122"/>
              </a:rPr>
              <a:t>新手引导</a:t>
            </a:r>
            <a:endParaRPr lang="en-US" altLang="zh-CN" sz="1400" dirty="0">
              <a:solidFill>
                <a:schemeClr val="tx2"/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140" name="矩形 139"/>
          <p:cNvSpPr/>
          <p:nvPr/>
        </p:nvSpPr>
        <p:spPr>
          <a:xfrm>
            <a:off x="4573328" y="1067728"/>
            <a:ext cx="984857" cy="334274"/>
          </a:xfrm>
          <a:prstGeom prst="rect">
            <a:avLst/>
          </a:prstGeom>
          <a:solidFill>
            <a:srgbClr val="FD9153"/>
          </a:solidFill>
          <a:ln>
            <a:solidFill>
              <a:srgbClr val="FD91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>
                <a:solidFill>
                  <a:schemeClr val="tx2"/>
                </a:solidFill>
                <a:latin typeface="PingFang SC" charset="-122"/>
                <a:ea typeface="PingFang SC" charset="-122"/>
                <a:cs typeface="PingFang SC" charset="-122"/>
              </a:rPr>
              <a:t>在线广告</a:t>
            </a:r>
            <a:endParaRPr lang="en-US" altLang="zh-CN" sz="1400" dirty="0">
              <a:solidFill>
                <a:schemeClr val="tx2"/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141" name="矩形 140"/>
          <p:cNvSpPr/>
          <p:nvPr/>
        </p:nvSpPr>
        <p:spPr>
          <a:xfrm>
            <a:off x="2489540" y="1575687"/>
            <a:ext cx="5433110" cy="492466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zh-CN" sz="1400" dirty="0" smtClean="0">
              <a:solidFill>
                <a:schemeClr val="tx1">
                  <a:lumMod val="50000"/>
                </a:schemeClr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143" name="矩形 142"/>
          <p:cNvSpPr/>
          <p:nvPr/>
        </p:nvSpPr>
        <p:spPr>
          <a:xfrm>
            <a:off x="3398105" y="1665560"/>
            <a:ext cx="984857" cy="334274"/>
          </a:xfrm>
          <a:prstGeom prst="rect">
            <a:avLst/>
          </a:prstGeom>
          <a:solidFill>
            <a:srgbClr val="C5E0B4"/>
          </a:solidFill>
          <a:ln>
            <a:solidFill>
              <a:srgbClr val="C5E0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>
                <a:solidFill>
                  <a:schemeClr val="tx2"/>
                </a:solidFill>
                <a:latin typeface="PingFang SC" charset="-122"/>
                <a:ea typeface="PingFang SC" charset="-122"/>
                <a:cs typeface="PingFang SC" charset="-122"/>
              </a:rPr>
              <a:t>权益感知</a:t>
            </a:r>
            <a:endParaRPr lang="en-US" altLang="zh-CN" sz="1400" dirty="0">
              <a:solidFill>
                <a:schemeClr val="tx2"/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144" name="矩形 143"/>
          <p:cNvSpPr/>
          <p:nvPr/>
        </p:nvSpPr>
        <p:spPr>
          <a:xfrm>
            <a:off x="6866618" y="1652723"/>
            <a:ext cx="984857" cy="33427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C5E0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>
                <a:solidFill>
                  <a:schemeClr val="tx2"/>
                </a:solidFill>
                <a:latin typeface="PingFang SC" charset="-122"/>
                <a:ea typeface="PingFang SC" charset="-122"/>
                <a:cs typeface="PingFang SC" charset="-122"/>
              </a:rPr>
              <a:t>等必赔</a:t>
            </a:r>
            <a:endParaRPr lang="en-US" altLang="zh-CN" sz="1400" dirty="0">
              <a:solidFill>
                <a:schemeClr val="tx2"/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145" name="矩形 144"/>
          <p:cNvSpPr/>
          <p:nvPr/>
        </p:nvSpPr>
        <p:spPr>
          <a:xfrm>
            <a:off x="5708405" y="1665560"/>
            <a:ext cx="984857" cy="33427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C5E0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>
                <a:solidFill>
                  <a:schemeClr val="tx2"/>
                </a:solidFill>
                <a:latin typeface="PingFang SC" charset="-122"/>
                <a:ea typeface="PingFang SC" charset="-122"/>
                <a:cs typeface="PingFang SC" charset="-122"/>
              </a:rPr>
              <a:t>呼叫返券</a:t>
            </a:r>
            <a:endParaRPr lang="en-US" altLang="zh-CN" sz="1400" dirty="0">
              <a:solidFill>
                <a:schemeClr val="tx2"/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146" name="矩形 145"/>
          <p:cNvSpPr/>
          <p:nvPr/>
        </p:nvSpPr>
        <p:spPr>
          <a:xfrm>
            <a:off x="2489540" y="2135326"/>
            <a:ext cx="5433110" cy="492466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zh-CN" sz="1400" dirty="0" smtClean="0">
              <a:solidFill>
                <a:schemeClr val="tx1">
                  <a:lumMod val="50000"/>
                </a:schemeClr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148" name="矩形 147"/>
          <p:cNvSpPr/>
          <p:nvPr/>
        </p:nvSpPr>
        <p:spPr>
          <a:xfrm>
            <a:off x="3398105" y="2225199"/>
            <a:ext cx="984857" cy="33427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>
                <a:solidFill>
                  <a:schemeClr val="tx2"/>
                </a:solidFill>
                <a:latin typeface="PingFang SC" charset="-122"/>
                <a:ea typeface="PingFang SC" charset="-122"/>
                <a:cs typeface="PingFang SC" charset="-122"/>
              </a:rPr>
              <a:t>月卡</a:t>
            </a:r>
            <a:endParaRPr lang="en-US" altLang="zh-CN" sz="1400" dirty="0">
              <a:solidFill>
                <a:schemeClr val="tx2"/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149" name="矩形 148"/>
          <p:cNvSpPr/>
          <p:nvPr/>
        </p:nvSpPr>
        <p:spPr>
          <a:xfrm>
            <a:off x="5711281" y="2224858"/>
            <a:ext cx="984857" cy="334274"/>
          </a:xfrm>
          <a:prstGeom prst="rect">
            <a:avLst/>
          </a:prstGeom>
          <a:solidFill>
            <a:srgbClr val="C5E0B4"/>
          </a:solidFill>
          <a:ln>
            <a:solidFill>
              <a:srgbClr val="C5E0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>
                <a:solidFill>
                  <a:schemeClr val="tx2"/>
                </a:solidFill>
                <a:latin typeface="PingFang SC" charset="-122"/>
                <a:ea typeface="PingFang SC" charset="-122"/>
                <a:cs typeface="PingFang SC" charset="-122"/>
              </a:rPr>
              <a:t>积分</a:t>
            </a:r>
            <a:endParaRPr lang="en-US" altLang="zh-CN" sz="1400" dirty="0">
              <a:solidFill>
                <a:schemeClr val="tx2"/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150" name="矩形 149"/>
          <p:cNvSpPr/>
          <p:nvPr/>
        </p:nvSpPr>
        <p:spPr>
          <a:xfrm>
            <a:off x="4589574" y="2224858"/>
            <a:ext cx="984857" cy="334274"/>
          </a:xfrm>
          <a:prstGeom prst="rect">
            <a:avLst/>
          </a:prstGeom>
          <a:solidFill>
            <a:srgbClr val="C5E0B4"/>
          </a:solidFill>
          <a:ln>
            <a:solidFill>
              <a:srgbClr val="C5E0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>
                <a:solidFill>
                  <a:schemeClr val="tx2"/>
                </a:solidFill>
                <a:latin typeface="PingFang SC" charset="-122"/>
                <a:ea typeface="PingFang SC" charset="-122"/>
                <a:cs typeface="PingFang SC" charset="-122"/>
              </a:rPr>
              <a:t>会员体系</a:t>
            </a:r>
            <a:endParaRPr lang="en-US" altLang="zh-CN" sz="1400" dirty="0">
              <a:solidFill>
                <a:schemeClr val="tx2"/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151" name="矩形 150"/>
          <p:cNvSpPr/>
          <p:nvPr/>
        </p:nvSpPr>
        <p:spPr>
          <a:xfrm>
            <a:off x="2473294" y="2744121"/>
            <a:ext cx="5462868" cy="492466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zh-CN" sz="1400" dirty="0" smtClean="0">
              <a:solidFill>
                <a:schemeClr val="tx1">
                  <a:lumMod val="50000"/>
                </a:schemeClr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153" name="矩形 152"/>
          <p:cNvSpPr/>
          <p:nvPr/>
        </p:nvSpPr>
        <p:spPr>
          <a:xfrm>
            <a:off x="3381859" y="2833994"/>
            <a:ext cx="984857" cy="33427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C5E0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>
                <a:solidFill>
                  <a:schemeClr val="tx2"/>
                </a:solidFill>
                <a:latin typeface="PingFang SC" charset="-122"/>
                <a:ea typeface="PingFang SC" charset="-122"/>
                <a:cs typeface="PingFang SC" charset="-122"/>
              </a:rPr>
              <a:t>完单返券</a:t>
            </a:r>
            <a:endParaRPr lang="en-US" altLang="zh-CN" sz="1400" dirty="0">
              <a:solidFill>
                <a:schemeClr val="tx2"/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154" name="矩形 153"/>
          <p:cNvSpPr/>
          <p:nvPr/>
        </p:nvSpPr>
        <p:spPr>
          <a:xfrm>
            <a:off x="6831137" y="2224858"/>
            <a:ext cx="984857" cy="334274"/>
          </a:xfrm>
          <a:prstGeom prst="rect">
            <a:avLst/>
          </a:prstGeom>
          <a:solidFill>
            <a:srgbClr val="C5E0B4"/>
          </a:solidFill>
          <a:ln>
            <a:solidFill>
              <a:srgbClr val="C5E0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>
                <a:solidFill>
                  <a:schemeClr val="tx2"/>
                </a:solidFill>
                <a:latin typeface="PingFang SC" charset="-122"/>
                <a:ea typeface="PingFang SC" charset="-122"/>
                <a:cs typeface="PingFang SC" charset="-122"/>
              </a:rPr>
              <a:t>套餐礼包</a:t>
            </a:r>
            <a:endParaRPr lang="en-US" altLang="zh-CN" sz="1400" dirty="0">
              <a:solidFill>
                <a:schemeClr val="tx2"/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155" name="矩形 154"/>
          <p:cNvSpPr/>
          <p:nvPr/>
        </p:nvSpPr>
        <p:spPr>
          <a:xfrm>
            <a:off x="4573328" y="2833653"/>
            <a:ext cx="984857" cy="33427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C5E0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>
                <a:solidFill>
                  <a:schemeClr val="tx2"/>
                </a:solidFill>
                <a:latin typeface="PingFang SC" charset="-122"/>
                <a:ea typeface="PingFang SC" charset="-122"/>
                <a:cs typeface="PingFang SC" charset="-122"/>
              </a:rPr>
              <a:t>支付返券</a:t>
            </a:r>
            <a:endParaRPr lang="en-US" altLang="zh-CN" sz="1400" dirty="0">
              <a:solidFill>
                <a:schemeClr val="tx2"/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156" name="矩形 155"/>
          <p:cNvSpPr/>
          <p:nvPr/>
        </p:nvSpPr>
        <p:spPr>
          <a:xfrm>
            <a:off x="2473294" y="3302954"/>
            <a:ext cx="5462868" cy="492466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zh-CN" sz="1400" dirty="0" smtClean="0">
              <a:solidFill>
                <a:schemeClr val="tx1">
                  <a:lumMod val="50000"/>
                </a:schemeClr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158" name="矩形 157"/>
          <p:cNvSpPr/>
          <p:nvPr/>
        </p:nvSpPr>
        <p:spPr>
          <a:xfrm>
            <a:off x="3381859" y="3392827"/>
            <a:ext cx="984857" cy="334274"/>
          </a:xfrm>
          <a:prstGeom prst="rect">
            <a:avLst/>
          </a:prstGeom>
          <a:solidFill>
            <a:srgbClr val="FD9153"/>
          </a:solidFill>
          <a:ln>
            <a:solidFill>
              <a:srgbClr val="FD91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>
                <a:solidFill>
                  <a:schemeClr val="tx2"/>
                </a:solidFill>
                <a:latin typeface="PingFang SC" charset="-122"/>
                <a:ea typeface="PingFang SC" charset="-122"/>
                <a:cs typeface="PingFang SC" charset="-122"/>
              </a:rPr>
              <a:t>乘推乘</a:t>
            </a:r>
            <a:endParaRPr lang="en-US" altLang="zh-CN" sz="1400" dirty="0">
              <a:solidFill>
                <a:schemeClr val="tx2"/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159" name="矩形 158"/>
          <p:cNvSpPr/>
          <p:nvPr/>
        </p:nvSpPr>
        <p:spPr>
          <a:xfrm>
            <a:off x="5708405" y="3379942"/>
            <a:ext cx="984857" cy="334274"/>
          </a:xfrm>
          <a:prstGeom prst="rect">
            <a:avLst/>
          </a:prstGeom>
          <a:solidFill>
            <a:srgbClr val="F2F2F2"/>
          </a:solidFill>
          <a:ln>
            <a:solidFill>
              <a:srgbClr val="C5E0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>
                <a:solidFill>
                  <a:schemeClr val="tx2"/>
                </a:solidFill>
                <a:latin typeface="PingFang SC" charset="-122"/>
                <a:ea typeface="PingFang SC" charset="-122"/>
                <a:cs typeface="PingFang SC" charset="-122"/>
              </a:rPr>
              <a:t>商推乘</a:t>
            </a:r>
            <a:endParaRPr lang="en-US" altLang="zh-CN" sz="1400" dirty="0">
              <a:solidFill>
                <a:schemeClr val="tx2"/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160" name="矩形 159"/>
          <p:cNvSpPr/>
          <p:nvPr/>
        </p:nvSpPr>
        <p:spPr>
          <a:xfrm>
            <a:off x="4573328" y="3392486"/>
            <a:ext cx="984857" cy="334274"/>
          </a:xfrm>
          <a:prstGeom prst="rect">
            <a:avLst/>
          </a:prstGeom>
          <a:solidFill>
            <a:srgbClr val="FD9153"/>
          </a:solidFill>
          <a:ln>
            <a:solidFill>
              <a:srgbClr val="FD91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>
                <a:solidFill>
                  <a:schemeClr val="tx2"/>
                </a:solidFill>
                <a:latin typeface="PingFang SC" charset="-122"/>
                <a:ea typeface="PingFang SC" charset="-122"/>
                <a:cs typeface="PingFang SC" charset="-122"/>
              </a:rPr>
              <a:t>司推乘</a:t>
            </a:r>
            <a:endParaRPr lang="en-US" altLang="zh-CN" sz="1400" dirty="0">
              <a:solidFill>
                <a:schemeClr val="tx2"/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161" name="矩形 160"/>
          <p:cNvSpPr/>
          <p:nvPr/>
        </p:nvSpPr>
        <p:spPr>
          <a:xfrm>
            <a:off x="2611075" y="1082357"/>
            <a:ext cx="569081" cy="334274"/>
          </a:xfrm>
          <a:prstGeom prst="rect">
            <a:avLst/>
          </a:prstGeom>
          <a:solidFill>
            <a:srgbClr val="F2F2F2"/>
          </a:solidFill>
          <a:ln>
            <a:solidFill>
              <a:srgbClr val="F2F2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smtClean="0">
                <a:solidFill>
                  <a:schemeClr val="tx2"/>
                </a:solidFill>
                <a:latin typeface="PingFang SC" charset="-122"/>
                <a:ea typeface="PingFang SC" charset="-122"/>
                <a:cs typeface="PingFang SC" charset="-122"/>
              </a:rPr>
              <a:t>拉新</a:t>
            </a:r>
            <a:endParaRPr lang="en-US" altLang="zh-CN" sz="1400" dirty="0">
              <a:solidFill>
                <a:schemeClr val="tx2"/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162" name="矩形 161"/>
          <p:cNvSpPr/>
          <p:nvPr/>
        </p:nvSpPr>
        <p:spPr>
          <a:xfrm>
            <a:off x="2611075" y="1651618"/>
            <a:ext cx="569081" cy="334274"/>
          </a:xfrm>
          <a:prstGeom prst="rect">
            <a:avLst/>
          </a:prstGeom>
          <a:solidFill>
            <a:srgbClr val="F2F2F2"/>
          </a:solidFill>
          <a:ln>
            <a:solidFill>
              <a:srgbClr val="F2F2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>
                <a:solidFill>
                  <a:schemeClr val="tx2"/>
                </a:solidFill>
                <a:latin typeface="PingFang SC" charset="-122"/>
                <a:ea typeface="PingFang SC" charset="-122"/>
                <a:cs typeface="PingFang SC" charset="-122"/>
              </a:rPr>
              <a:t>转化</a:t>
            </a:r>
            <a:endParaRPr lang="en-US" altLang="zh-CN" sz="1400" dirty="0">
              <a:solidFill>
                <a:schemeClr val="tx2"/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163" name="矩形 162"/>
          <p:cNvSpPr/>
          <p:nvPr/>
        </p:nvSpPr>
        <p:spPr>
          <a:xfrm>
            <a:off x="2622841" y="2236486"/>
            <a:ext cx="569081" cy="334274"/>
          </a:xfrm>
          <a:prstGeom prst="rect">
            <a:avLst/>
          </a:prstGeom>
          <a:solidFill>
            <a:srgbClr val="F2F2F2"/>
          </a:solidFill>
          <a:ln>
            <a:solidFill>
              <a:srgbClr val="F2F2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>
                <a:solidFill>
                  <a:schemeClr val="tx2"/>
                </a:solidFill>
                <a:latin typeface="PingFang SC" charset="-122"/>
                <a:ea typeface="PingFang SC" charset="-122"/>
                <a:cs typeface="PingFang SC" charset="-122"/>
              </a:rPr>
              <a:t>留存</a:t>
            </a:r>
            <a:endParaRPr lang="en-US" altLang="zh-CN" sz="1400" dirty="0">
              <a:solidFill>
                <a:schemeClr val="tx2"/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164" name="矩形 163"/>
          <p:cNvSpPr/>
          <p:nvPr/>
        </p:nvSpPr>
        <p:spPr>
          <a:xfrm>
            <a:off x="2611074" y="2831958"/>
            <a:ext cx="569081" cy="334274"/>
          </a:xfrm>
          <a:prstGeom prst="rect">
            <a:avLst/>
          </a:prstGeom>
          <a:solidFill>
            <a:srgbClr val="F2F2F2"/>
          </a:solidFill>
          <a:ln>
            <a:solidFill>
              <a:srgbClr val="F2F2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>
                <a:solidFill>
                  <a:schemeClr val="tx2"/>
                </a:solidFill>
                <a:latin typeface="PingFang SC" charset="-122"/>
                <a:ea typeface="PingFang SC" charset="-122"/>
                <a:cs typeface="PingFang SC" charset="-122"/>
              </a:rPr>
              <a:t>促活</a:t>
            </a:r>
            <a:endParaRPr lang="en-US" altLang="zh-CN" sz="1400" dirty="0">
              <a:solidFill>
                <a:schemeClr val="tx2"/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165" name="矩形 164"/>
          <p:cNvSpPr/>
          <p:nvPr/>
        </p:nvSpPr>
        <p:spPr>
          <a:xfrm>
            <a:off x="2606166" y="3392486"/>
            <a:ext cx="569081" cy="334274"/>
          </a:xfrm>
          <a:prstGeom prst="rect">
            <a:avLst/>
          </a:prstGeom>
          <a:solidFill>
            <a:srgbClr val="F2F2F2"/>
          </a:solidFill>
          <a:ln>
            <a:solidFill>
              <a:srgbClr val="F2F2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>
                <a:solidFill>
                  <a:schemeClr val="tx2"/>
                </a:solidFill>
                <a:latin typeface="PingFang SC" charset="-122"/>
                <a:ea typeface="PingFang SC" charset="-122"/>
                <a:cs typeface="PingFang SC" charset="-122"/>
              </a:rPr>
              <a:t>推荐</a:t>
            </a:r>
            <a:endParaRPr lang="en-US" altLang="zh-CN" sz="1400" dirty="0">
              <a:solidFill>
                <a:schemeClr val="tx2"/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168" name="矩形 167"/>
          <p:cNvSpPr/>
          <p:nvPr/>
        </p:nvSpPr>
        <p:spPr>
          <a:xfrm>
            <a:off x="10906403" y="888562"/>
            <a:ext cx="327265" cy="90414"/>
          </a:xfrm>
          <a:prstGeom prst="rect">
            <a:avLst/>
          </a:prstGeom>
          <a:solidFill>
            <a:srgbClr val="F2F2F2"/>
          </a:solidFill>
          <a:ln w="12700" cap="flat">
            <a:solidFill>
              <a:srgbClr val="FD9153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b="0" i="0" u="none" strike="noStrike" cap="none" spc="0" normalizeH="0" baseline="0" dirty="0">
              <a:ln>
                <a:noFill/>
              </a:ln>
              <a:solidFill>
                <a:schemeClr val="tx2"/>
              </a:solidFill>
              <a:effectLst/>
              <a:uFillTx/>
              <a:latin typeface="PingFang SC" charset="-122"/>
              <a:ea typeface="PingFang SC" charset="-122"/>
              <a:cs typeface="PingFang SC" charset="-122"/>
              <a:sym typeface="PingFang HK Regular"/>
            </a:endParaRPr>
          </a:p>
        </p:txBody>
      </p:sp>
      <p:sp>
        <p:nvSpPr>
          <p:cNvPr id="170" name="矩形 169"/>
          <p:cNvSpPr/>
          <p:nvPr/>
        </p:nvSpPr>
        <p:spPr>
          <a:xfrm>
            <a:off x="10906403" y="1142562"/>
            <a:ext cx="327265" cy="90414"/>
          </a:xfrm>
          <a:prstGeom prst="rect">
            <a:avLst/>
          </a:prstGeom>
          <a:solidFill>
            <a:srgbClr val="F2F2F2"/>
          </a:solidFill>
          <a:ln w="12700" cap="flat">
            <a:solidFill>
              <a:srgbClr val="C5E0B4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b="0" i="0" u="none" strike="noStrike" cap="none" spc="0" normalizeH="0" baseline="0" dirty="0">
              <a:ln>
                <a:noFill/>
              </a:ln>
              <a:solidFill>
                <a:schemeClr val="tx2"/>
              </a:solidFill>
              <a:effectLst/>
              <a:uFillTx/>
              <a:latin typeface="PingFang SC" charset="-122"/>
              <a:ea typeface="PingFang SC" charset="-122"/>
              <a:cs typeface="PingFang SC" charset="-122"/>
              <a:sym typeface="PingFang HK Regular"/>
            </a:endParaRPr>
          </a:p>
        </p:txBody>
      </p:sp>
      <p:sp>
        <p:nvSpPr>
          <p:cNvPr id="171" name="矩形 170"/>
          <p:cNvSpPr/>
          <p:nvPr/>
        </p:nvSpPr>
        <p:spPr>
          <a:xfrm>
            <a:off x="10906403" y="1409262"/>
            <a:ext cx="327265" cy="90414"/>
          </a:xfrm>
          <a:prstGeom prst="rect">
            <a:avLst/>
          </a:prstGeom>
          <a:solidFill>
            <a:srgbClr val="C5E0B4"/>
          </a:solidFill>
          <a:ln w="12700" cap="flat">
            <a:solidFill>
              <a:srgbClr val="C5E0B4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b="0" i="0" u="none" strike="noStrike" cap="none" spc="0" normalizeH="0" baseline="0" dirty="0">
              <a:ln>
                <a:noFill/>
              </a:ln>
              <a:solidFill>
                <a:schemeClr val="tx2"/>
              </a:solidFill>
              <a:effectLst/>
              <a:uFillTx/>
              <a:latin typeface="PingFang SC" charset="-122"/>
              <a:ea typeface="PingFang SC" charset="-122"/>
              <a:cs typeface="PingFang SC" charset="-122"/>
              <a:sym typeface="PingFang HK Regular"/>
            </a:endParaRPr>
          </a:p>
        </p:txBody>
      </p:sp>
      <p:sp>
        <p:nvSpPr>
          <p:cNvPr id="172" name="矩形 171"/>
          <p:cNvSpPr/>
          <p:nvPr/>
        </p:nvSpPr>
        <p:spPr>
          <a:xfrm>
            <a:off x="10893703" y="634562"/>
            <a:ext cx="327265" cy="90414"/>
          </a:xfrm>
          <a:prstGeom prst="rect">
            <a:avLst/>
          </a:prstGeom>
          <a:solidFill>
            <a:srgbClr val="FD9153"/>
          </a:solidFill>
          <a:ln w="12700" cap="flat">
            <a:solidFill>
              <a:srgbClr val="FD9153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000" b="0" i="0" u="none" strike="noStrike" cap="none" spc="0" normalizeH="0" baseline="0" dirty="0">
              <a:ln>
                <a:noFill/>
              </a:ln>
              <a:solidFill>
                <a:schemeClr val="tx2"/>
              </a:solidFill>
              <a:effectLst/>
              <a:uFillTx/>
              <a:latin typeface="PingFang SC" charset="-122"/>
              <a:ea typeface="PingFang SC" charset="-122"/>
              <a:cs typeface="PingFang SC" charset="-122"/>
              <a:sym typeface="PingFang HK Regular"/>
            </a:endParaRPr>
          </a:p>
        </p:txBody>
      </p:sp>
      <p:sp>
        <p:nvSpPr>
          <p:cNvPr id="173" name="矩形 172"/>
          <p:cNvSpPr/>
          <p:nvPr/>
        </p:nvSpPr>
        <p:spPr>
          <a:xfrm>
            <a:off x="4528962" y="1651645"/>
            <a:ext cx="984857" cy="33427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C5E0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>
                <a:solidFill>
                  <a:schemeClr val="tx2"/>
                </a:solidFill>
                <a:latin typeface="PingFang SC" charset="-122"/>
                <a:ea typeface="PingFang SC" charset="-122"/>
                <a:cs typeface="PingFang SC" charset="-122"/>
              </a:rPr>
              <a:t>首页返券</a:t>
            </a:r>
            <a:endParaRPr lang="en-US" altLang="zh-CN" sz="1400" dirty="0">
              <a:solidFill>
                <a:schemeClr val="tx2"/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174" name="矩形 173"/>
          <p:cNvSpPr/>
          <p:nvPr/>
        </p:nvSpPr>
        <p:spPr>
          <a:xfrm>
            <a:off x="5756984" y="2835134"/>
            <a:ext cx="984857" cy="334274"/>
          </a:xfrm>
          <a:prstGeom prst="rect">
            <a:avLst/>
          </a:prstGeom>
          <a:solidFill>
            <a:srgbClr val="F2F2F2"/>
          </a:solidFill>
          <a:ln>
            <a:solidFill>
              <a:srgbClr val="C5E0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>
                <a:solidFill>
                  <a:schemeClr val="tx2"/>
                </a:solidFill>
                <a:latin typeface="PingFang SC" charset="-122"/>
                <a:ea typeface="PingFang SC" charset="-122"/>
                <a:cs typeface="PingFang SC" charset="-122"/>
              </a:rPr>
              <a:t>行程满赠</a:t>
            </a:r>
            <a:endParaRPr lang="en-US" altLang="zh-CN" sz="1400" dirty="0">
              <a:solidFill>
                <a:schemeClr val="tx2"/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175" name="矩形 174"/>
          <p:cNvSpPr/>
          <p:nvPr/>
        </p:nvSpPr>
        <p:spPr>
          <a:xfrm>
            <a:off x="6864961" y="2831958"/>
            <a:ext cx="984857" cy="334274"/>
          </a:xfrm>
          <a:prstGeom prst="rect">
            <a:avLst/>
          </a:prstGeom>
          <a:solidFill>
            <a:srgbClr val="C5E0B4"/>
          </a:solidFill>
          <a:ln>
            <a:solidFill>
              <a:srgbClr val="C5E0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smtClean="0">
                <a:solidFill>
                  <a:schemeClr val="tx2"/>
                </a:solidFill>
                <a:latin typeface="PingFang SC" charset="-122"/>
                <a:ea typeface="PingFang SC" charset="-122"/>
                <a:cs typeface="PingFang SC" charset="-122"/>
              </a:rPr>
              <a:t>累计返现</a:t>
            </a:r>
            <a:endParaRPr lang="en-US" altLang="zh-CN" sz="1400" dirty="0">
              <a:solidFill>
                <a:schemeClr val="tx2"/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176" name="矩形 175"/>
          <p:cNvSpPr/>
          <p:nvPr/>
        </p:nvSpPr>
        <p:spPr>
          <a:xfrm>
            <a:off x="10601972" y="2038803"/>
            <a:ext cx="1170927" cy="16691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zh-CN" sz="1400" dirty="0" smtClean="0">
              <a:solidFill>
                <a:schemeClr val="tx1">
                  <a:lumMod val="50000"/>
                </a:schemeClr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177" name="矩形 176"/>
          <p:cNvSpPr/>
          <p:nvPr/>
        </p:nvSpPr>
        <p:spPr>
          <a:xfrm>
            <a:off x="8281902" y="1100004"/>
            <a:ext cx="384005" cy="2407756"/>
          </a:xfrm>
          <a:prstGeom prst="rect">
            <a:avLst/>
          </a:prstGeom>
          <a:solidFill>
            <a:srgbClr val="F2F2F2"/>
          </a:solidFill>
          <a:ln>
            <a:solidFill>
              <a:srgbClr val="F2F2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smtClean="0">
                <a:solidFill>
                  <a:schemeClr val="tx2"/>
                </a:solidFill>
                <a:latin typeface="PingFang SC" charset="-122"/>
                <a:ea typeface="PingFang SC" charset="-122"/>
                <a:cs typeface="PingFang SC" charset="-122"/>
              </a:rPr>
              <a:t>营销引擎</a:t>
            </a:r>
            <a:endParaRPr lang="en-US" altLang="zh-CN" sz="1400" dirty="0">
              <a:solidFill>
                <a:schemeClr val="tx2"/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178" name="矩形 177"/>
          <p:cNvSpPr/>
          <p:nvPr/>
        </p:nvSpPr>
        <p:spPr>
          <a:xfrm>
            <a:off x="8777619" y="3118210"/>
            <a:ext cx="1497807" cy="372758"/>
          </a:xfrm>
          <a:prstGeom prst="rect">
            <a:avLst/>
          </a:prstGeom>
          <a:solidFill>
            <a:srgbClr val="C5E0B4"/>
          </a:solidFill>
          <a:ln>
            <a:solidFill>
              <a:srgbClr val="C5E0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>
                <a:solidFill>
                  <a:schemeClr val="tx2"/>
                </a:solidFill>
                <a:latin typeface="PingFang SC" charset="-122"/>
                <a:ea typeface="PingFang SC" charset="-122"/>
                <a:cs typeface="PingFang SC" charset="-122"/>
              </a:rPr>
              <a:t>开放能力</a:t>
            </a:r>
            <a:endParaRPr lang="zh-CN" altLang="en-US" sz="1400" dirty="0">
              <a:solidFill>
                <a:schemeClr val="tx2"/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179" name="文本框 178"/>
          <p:cNvSpPr txBox="1"/>
          <p:nvPr/>
        </p:nvSpPr>
        <p:spPr>
          <a:xfrm>
            <a:off x="10744200" y="2959100"/>
            <a:ext cx="914400" cy="91440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ctr">
            <a:normAutofit/>
          </a:bodyPr>
          <a:lstStyle/>
          <a:p>
            <a:pPr marL="0" marR="0" indent="0" algn="l" defTabSz="914400" rtl="0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000" b="0" i="0" u="none" strike="noStrike" cap="none" spc="0" normalizeH="0" baseline="0" dirty="0">
              <a:ln>
                <a:noFill/>
              </a:ln>
              <a:solidFill>
                <a:srgbClr val="DDDDDD"/>
              </a:solidFill>
              <a:effectLst/>
              <a:uFillTx/>
              <a:latin typeface="PingFang SC Regular"/>
              <a:ea typeface="PingFang SC Regular"/>
              <a:cs typeface="PingFang SC Regular"/>
              <a:sym typeface="PingFang SC Regular"/>
            </a:endParaRPr>
          </a:p>
        </p:txBody>
      </p:sp>
      <p:sp>
        <p:nvSpPr>
          <p:cNvPr id="180" name="矩形 179"/>
          <p:cNvSpPr/>
          <p:nvPr/>
        </p:nvSpPr>
        <p:spPr>
          <a:xfrm>
            <a:off x="10716593" y="2158443"/>
            <a:ext cx="992805" cy="334274"/>
          </a:xfrm>
          <a:prstGeom prst="rect">
            <a:avLst/>
          </a:prstGeom>
          <a:solidFill>
            <a:srgbClr val="F2F2F2"/>
          </a:solidFill>
          <a:ln>
            <a:solidFill>
              <a:srgbClr val="F2F2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>
                <a:solidFill>
                  <a:schemeClr val="tx2"/>
                </a:solidFill>
                <a:latin typeface="PingFang SC" charset="-122"/>
                <a:ea typeface="PingFang SC" charset="-122"/>
                <a:cs typeface="PingFang SC" charset="-122"/>
              </a:rPr>
              <a:t>触达工具</a:t>
            </a:r>
            <a:endParaRPr lang="en-US" altLang="zh-CN" sz="1400" dirty="0">
              <a:solidFill>
                <a:schemeClr val="tx2"/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181" name="矩形 180"/>
          <p:cNvSpPr/>
          <p:nvPr/>
        </p:nvSpPr>
        <p:spPr>
          <a:xfrm>
            <a:off x="10716593" y="2552478"/>
            <a:ext cx="992805" cy="274109"/>
          </a:xfrm>
          <a:prstGeom prst="rect">
            <a:avLst/>
          </a:prstGeom>
          <a:solidFill>
            <a:srgbClr val="FD9153"/>
          </a:solidFill>
          <a:ln>
            <a:solidFill>
              <a:srgbClr val="FD91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smtClean="0">
                <a:solidFill>
                  <a:schemeClr val="tx2"/>
                </a:solidFill>
                <a:latin typeface="PingFang SC" charset="-122"/>
                <a:ea typeface="PingFang SC" charset="-122"/>
                <a:cs typeface="PingFang SC" charset="-122"/>
              </a:rPr>
              <a:t>短信</a:t>
            </a:r>
            <a:endParaRPr lang="en-US" altLang="zh-CN" sz="1400" dirty="0">
              <a:solidFill>
                <a:schemeClr val="tx2"/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182" name="矩形 181"/>
          <p:cNvSpPr/>
          <p:nvPr/>
        </p:nvSpPr>
        <p:spPr>
          <a:xfrm>
            <a:off x="10704997" y="2920730"/>
            <a:ext cx="992805" cy="274109"/>
          </a:xfrm>
          <a:prstGeom prst="rect">
            <a:avLst/>
          </a:prstGeom>
          <a:solidFill>
            <a:srgbClr val="FD9153"/>
          </a:solidFill>
          <a:ln>
            <a:solidFill>
              <a:srgbClr val="FD91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smtClean="0">
                <a:solidFill>
                  <a:schemeClr val="tx2"/>
                </a:solidFill>
                <a:latin typeface="PingFang SC" charset="-122"/>
                <a:ea typeface="PingFang SC" charset="-122"/>
                <a:cs typeface="PingFang SC" charset="-122"/>
              </a:rPr>
              <a:t>消息号</a:t>
            </a:r>
            <a:endParaRPr lang="en-US" altLang="zh-CN" sz="1400" dirty="0">
              <a:solidFill>
                <a:schemeClr val="tx2"/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184" name="矩形 183"/>
          <p:cNvSpPr/>
          <p:nvPr/>
        </p:nvSpPr>
        <p:spPr>
          <a:xfrm>
            <a:off x="10704997" y="3288974"/>
            <a:ext cx="992805" cy="274109"/>
          </a:xfrm>
          <a:prstGeom prst="rect">
            <a:avLst/>
          </a:prstGeom>
          <a:solidFill>
            <a:srgbClr val="F2F2F2"/>
          </a:solidFill>
          <a:ln>
            <a:solidFill>
              <a:srgbClr val="C5E0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smtClean="0">
                <a:solidFill>
                  <a:schemeClr val="tx2"/>
                </a:solidFill>
                <a:latin typeface="PingFang SC" charset="-122"/>
                <a:ea typeface="PingFang SC" charset="-122"/>
                <a:cs typeface="PingFang SC" charset="-122"/>
              </a:rPr>
              <a:t>邮件</a:t>
            </a:r>
            <a:endParaRPr lang="en-US" altLang="zh-CN" sz="1400" dirty="0">
              <a:solidFill>
                <a:schemeClr val="tx2"/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96" name="矩形 95"/>
          <p:cNvSpPr/>
          <p:nvPr/>
        </p:nvSpPr>
        <p:spPr>
          <a:xfrm>
            <a:off x="760092" y="321284"/>
            <a:ext cx="2031325" cy="4247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 smtClean="0">
                <a:solidFill>
                  <a:schemeClr val="tx2"/>
                </a:solidFill>
              </a:rPr>
              <a:t>乘客增长全景</a:t>
            </a:r>
            <a:endParaRPr lang="zh-CN" altLang="en-US" sz="2400" b="1" dirty="0">
              <a:solidFill>
                <a:schemeClr val="tx2"/>
              </a:solidFill>
            </a:endParaRPr>
          </a:p>
        </p:txBody>
      </p:sp>
      <p:sp>
        <p:nvSpPr>
          <p:cNvPr id="97" name="矩形 96"/>
          <p:cNvSpPr/>
          <p:nvPr/>
        </p:nvSpPr>
        <p:spPr>
          <a:xfrm>
            <a:off x="6839425" y="3368621"/>
            <a:ext cx="984857" cy="334274"/>
          </a:xfrm>
          <a:prstGeom prst="rect">
            <a:avLst/>
          </a:prstGeom>
          <a:solidFill>
            <a:srgbClr val="FD9153"/>
          </a:solidFill>
          <a:ln>
            <a:solidFill>
              <a:srgbClr val="FD91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smtClean="0">
                <a:solidFill>
                  <a:schemeClr val="tx2"/>
                </a:solidFill>
                <a:latin typeface="PingFang SC" charset="-122"/>
                <a:ea typeface="PingFang SC" charset="-122"/>
                <a:cs typeface="PingFang SC" charset="-122"/>
              </a:rPr>
              <a:t>兑换码</a:t>
            </a:r>
            <a:endParaRPr lang="en-US" altLang="zh-CN" sz="1400" dirty="0">
              <a:solidFill>
                <a:schemeClr val="tx2"/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66044156"/>
      </p:ext>
    </p:extLst>
  </p:cSld>
  <p:clrMapOvr>
    <a:masterClrMapping/>
  </p:clrMapOvr>
  <p:transition spd="med" advTm="3469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线箭头连接符 3">
            <a:extLst>
              <a:ext uri="{FF2B5EF4-FFF2-40B4-BE49-F238E27FC236}">
                <a16:creationId xmlns:a16="http://schemas.microsoft.com/office/drawing/2014/main" xmlns="" id="{8DD3FDB8-1189-1347-9399-AD7C9F6BD04D}"/>
              </a:ext>
            </a:extLst>
          </p:cNvPr>
          <p:cNvCxnSpPr/>
          <p:nvPr/>
        </p:nvCxnSpPr>
        <p:spPr>
          <a:xfrm>
            <a:off x="1798073" y="1545041"/>
            <a:ext cx="1611442" cy="0"/>
          </a:xfrm>
          <a:prstGeom prst="straightConnector1">
            <a:avLst/>
          </a:prstGeom>
          <a:ln w="12700">
            <a:solidFill>
              <a:schemeClr val="tx2">
                <a:lumMod val="60000"/>
                <a:lumOff val="4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圆角矩形 4">
            <a:extLst>
              <a:ext uri="{FF2B5EF4-FFF2-40B4-BE49-F238E27FC236}">
                <a16:creationId xmlns:a16="http://schemas.microsoft.com/office/drawing/2014/main" xmlns="" id="{D01CB692-FB70-7849-996B-EAFF5DEDFF37}"/>
              </a:ext>
            </a:extLst>
          </p:cNvPr>
          <p:cNvSpPr/>
          <p:nvPr/>
        </p:nvSpPr>
        <p:spPr>
          <a:xfrm>
            <a:off x="3449748" y="1253319"/>
            <a:ext cx="1802156" cy="503715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>
                <a:solidFill>
                  <a:schemeClr val="tx1">
                    <a:lumMod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Trigger</a:t>
            </a:r>
            <a:endParaRPr kumimoji="1" lang="zh-CN" altLang="en-US" sz="1600" dirty="0">
              <a:solidFill>
                <a:schemeClr val="tx1">
                  <a:lumMod val="5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cxnSp>
        <p:nvCxnSpPr>
          <p:cNvPr id="6" name="直线箭头连接符 5">
            <a:extLst>
              <a:ext uri="{FF2B5EF4-FFF2-40B4-BE49-F238E27FC236}">
                <a16:creationId xmlns:a16="http://schemas.microsoft.com/office/drawing/2014/main" xmlns="" id="{39A92C65-7034-A744-9AAE-009F37DE17C8}"/>
              </a:ext>
            </a:extLst>
          </p:cNvPr>
          <p:cNvCxnSpPr/>
          <p:nvPr/>
        </p:nvCxnSpPr>
        <p:spPr>
          <a:xfrm flipH="1">
            <a:off x="5251907" y="1549382"/>
            <a:ext cx="1611442" cy="0"/>
          </a:xfrm>
          <a:prstGeom prst="straightConnector1">
            <a:avLst/>
          </a:prstGeom>
          <a:ln w="1270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>
            <a:extLst>
              <a:ext uri="{FF2B5EF4-FFF2-40B4-BE49-F238E27FC236}">
                <a16:creationId xmlns:a16="http://schemas.microsoft.com/office/drawing/2014/main" xmlns="" id="{7A7A3C54-1444-B54E-963F-20800E7B2BF3}"/>
              </a:ext>
            </a:extLst>
          </p:cNvPr>
          <p:cNvSpPr/>
          <p:nvPr/>
        </p:nvSpPr>
        <p:spPr>
          <a:xfrm>
            <a:off x="5908703" y="2428062"/>
            <a:ext cx="364202" cy="29007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读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xmlns="" id="{545CC9CF-A9D5-324A-AEA7-FBBA1B08B75E}"/>
              </a:ext>
            </a:extLst>
          </p:cNvPr>
          <p:cNvSpPr/>
          <p:nvPr/>
        </p:nvSpPr>
        <p:spPr>
          <a:xfrm>
            <a:off x="1832971" y="2705223"/>
            <a:ext cx="902811" cy="29007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定时同步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xmlns="" id="{A1C5E97B-CAC1-C14D-BC36-F9AABC79E5EB}"/>
              </a:ext>
            </a:extLst>
          </p:cNvPr>
          <p:cNvSpPr/>
          <p:nvPr/>
        </p:nvSpPr>
        <p:spPr>
          <a:xfrm>
            <a:off x="4524670" y="2094222"/>
            <a:ext cx="481222" cy="29007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MQ</a:t>
            </a:r>
            <a:endParaRPr lang="zh-CN" altLang="en-US" sz="1400" dirty="0">
              <a:solidFill>
                <a:schemeClr val="tx1">
                  <a:lumMod val="50000"/>
                </a:schemeClr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xmlns="" id="{1C122EF4-759A-E248-9741-ED70BC4F0585}"/>
              </a:ext>
            </a:extLst>
          </p:cNvPr>
          <p:cNvSpPr/>
          <p:nvPr/>
        </p:nvSpPr>
        <p:spPr>
          <a:xfrm>
            <a:off x="4142350" y="3264837"/>
            <a:ext cx="902811" cy="29007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同步调用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xmlns="" id="{D1E3375A-C974-3849-A27D-E75FF84735C9}"/>
              </a:ext>
            </a:extLst>
          </p:cNvPr>
          <p:cNvSpPr/>
          <p:nvPr/>
        </p:nvSpPr>
        <p:spPr>
          <a:xfrm>
            <a:off x="3111498" y="4421244"/>
            <a:ext cx="902811" cy="29007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同步调用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xmlns="" id="{ED560797-7962-1A44-AFF5-275D934012DE}"/>
              </a:ext>
            </a:extLst>
          </p:cNvPr>
          <p:cNvSpPr/>
          <p:nvPr/>
        </p:nvSpPr>
        <p:spPr>
          <a:xfrm>
            <a:off x="4666659" y="4616330"/>
            <a:ext cx="902811" cy="29007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异步回调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xmlns="" id="{CE5E4D8B-48EC-1545-902E-5ECC596542A8}"/>
              </a:ext>
            </a:extLst>
          </p:cNvPr>
          <p:cNvSpPr/>
          <p:nvPr/>
        </p:nvSpPr>
        <p:spPr>
          <a:xfrm>
            <a:off x="4318832" y="5600499"/>
            <a:ext cx="902811" cy="29007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同步调用</a:t>
            </a:r>
          </a:p>
        </p:txBody>
      </p:sp>
      <p:sp>
        <p:nvSpPr>
          <p:cNvPr id="15" name="罐形 14">
            <a:extLst>
              <a:ext uri="{FF2B5EF4-FFF2-40B4-BE49-F238E27FC236}">
                <a16:creationId xmlns:a16="http://schemas.microsoft.com/office/drawing/2014/main" xmlns="" id="{2DAFEB34-A0EE-8F45-BA2B-243F99D13D2E}"/>
              </a:ext>
            </a:extLst>
          </p:cNvPr>
          <p:cNvSpPr/>
          <p:nvPr/>
        </p:nvSpPr>
        <p:spPr>
          <a:xfrm>
            <a:off x="7636757" y="2922938"/>
            <a:ext cx="1075894" cy="914400"/>
          </a:xfrm>
          <a:prstGeom prst="can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5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Fusion/</a:t>
            </a:r>
            <a:r>
              <a:rPr kumimoji="1" lang="zh-CN" altLang="en-US" sz="15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其他系统</a:t>
            </a:r>
          </a:p>
        </p:txBody>
      </p:sp>
      <p:sp>
        <p:nvSpPr>
          <p:cNvPr id="16" name="罐形 15">
            <a:extLst>
              <a:ext uri="{FF2B5EF4-FFF2-40B4-BE49-F238E27FC236}">
                <a16:creationId xmlns:a16="http://schemas.microsoft.com/office/drawing/2014/main" xmlns="" id="{A7F84036-2B90-FC47-9DBD-BB8BE39A937B}"/>
              </a:ext>
            </a:extLst>
          </p:cNvPr>
          <p:cNvSpPr/>
          <p:nvPr/>
        </p:nvSpPr>
        <p:spPr>
          <a:xfrm>
            <a:off x="1172915" y="4918600"/>
            <a:ext cx="1075894" cy="914400"/>
          </a:xfrm>
          <a:prstGeom prst="can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5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MySQL</a:t>
            </a:r>
            <a:endParaRPr kumimoji="1" lang="zh-CN" altLang="en-US" sz="1500" b="1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grpSp>
        <p:nvGrpSpPr>
          <p:cNvPr id="17" name="组 14">
            <a:extLst>
              <a:ext uri="{FF2B5EF4-FFF2-40B4-BE49-F238E27FC236}">
                <a16:creationId xmlns:a16="http://schemas.microsoft.com/office/drawing/2014/main" xmlns="" id="{0729C683-4DF1-F74A-9502-1403E7907C1B}"/>
              </a:ext>
            </a:extLst>
          </p:cNvPr>
          <p:cNvGrpSpPr/>
          <p:nvPr/>
        </p:nvGrpSpPr>
        <p:grpSpPr>
          <a:xfrm>
            <a:off x="9228474" y="951392"/>
            <a:ext cx="260714" cy="290079"/>
            <a:chOff x="3281675" y="2394740"/>
            <a:chExt cx="260714" cy="290079"/>
          </a:xfrm>
        </p:grpSpPr>
        <p:sp>
          <p:nvSpPr>
            <p:cNvPr id="18" name="椭圆 17">
              <a:extLst>
                <a:ext uri="{FF2B5EF4-FFF2-40B4-BE49-F238E27FC236}">
                  <a16:creationId xmlns:a16="http://schemas.microsoft.com/office/drawing/2014/main" xmlns="" id="{CC1BD4F6-1242-C947-9E2C-DAB106AF89B4}"/>
                </a:ext>
              </a:extLst>
            </p:cNvPr>
            <p:cNvSpPr/>
            <p:nvPr/>
          </p:nvSpPr>
          <p:spPr>
            <a:xfrm>
              <a:off x="3294194" y="2407476"/>
              <a:ext cx="248195" cy="231529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chemeClr val="accent2"/>
              </a:solidFill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3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PingFang HK Regular"/>
                <a:ea typeface="PingFang HK Regular"/>
                <a:cs typeface="PingFang HK Regular"/>
                <a:sym typeface="PingFang HK Regular"/>
              </a:endParaRP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xmlns="" id="{1D290413-D585-C44F-BA23-2709A09D18A5}"/>
                </a:ext>
              </a:extLst>
            </p:cNvPr>
            <p:cNvSpPr/>
            <p:nvPr/>
          </p:nvSpPr>
          <p:spPr>
            <a:xfrm>
              <a:off x="3281675" y="2394740"/>
              <a:ext cx="256802" cy="29007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accent2"/>
                  </a:solidFill>
                  <a:latin typeface="PingFang SC" charset="-122"/>
                  <a:ea typeface="PingFang SC" charset="-122"/>
                  <a:cs typeface="PingFang SC" charset="-122"/>
                </a:rPr>
                <a:t>1</a:t>
              </a:r>
              <a:endParaRPr lang="zh-CN" altLang="en-US" sz="1400" dirty="0">
                <a:solidFill>
                  <a:schemeClr val="accent2"/>
                </a:solidFill>
                <a:latin typeface="PingFang SC" charset="-122"/>
                <a:ea typeface="PingFang SC" charset="-122"/>
                <a:cs typeface="PingFang SC" charset="-122"/>
              </a:endParaRPr>
            </a:p>
          </p:txBody>
        </p:sp>
      </p:grpSp>
      <p:sp>
        <p:nvSpPr>
          <p:cNvPr id="20" name="Shape 343">
            <a:extLst>
              <a:ext uri="{FF2B5EF4-FFF2-40B4-BE49-F238E27FC236}">
                <a16:creationId xmlns:a16="http://schemas.microsoft.com/office/drawing/2014/main" xmlns="" id="{BE91D6DF-8737-424F-9227-422AE2105E9E}"/>
              </a:ext>
            </a:extLst>
          </p:cNvPr>
          <p:cNvSpPr/>
          <p:nvPr/>
        </p:nvSpPr>
        <p:spPr>
          <a:xfrm>
            <a:off x="9527757" y="869884"/>
            <a:ext cx="1745829" cy="4338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45720" bIns="45720" anchor="ctr">
            <a:normAutofit/>
          </a:bodyPr>
          <a:lstStyle>
            <a:lvl1pPr algn="l" defTabSz="1828800">
              <a:lnSpc>
                <a:spcPct val="90000"/>
              </a:lnSpc>
              <a:spcBef>
                <a:spcPts val="2000"/>
              </a:spcBef>
              <a:defRPr sz="7200" spc="215">
                <a:solidFill>
                  <a:srgbClr val="535353"/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r>
              <a:rPr lang="en-US" sz="1800" dirty="0">
                <a:solidFill>
                  <a:schemeClr val="tx1">
                    <a:lumMod val="50000"/>
                  </a:schemeClr>
                </a:solidFill>
              </a:rPr>
              <a:t>User/Order</a:t>
            </a:r>
            <a:endParaRPr sz="1800" dirty="0">
              <a:solidFill>
                <a:schemeClr val="tx1">
                  <a:lumMod val="50000"/>
                </a:schemeClr>
              </a:solidFill>
            </a:endParaRPr>
          </a:p>
        </p:txBody>
      </p:sp>
      <p:grpSp>
        <p:nvGrpSpPr>
          <p:cNvPr id="21" name="组 18">
            <a:extLst>
              <a:ext uri="{FF2B5EF4-FFF2-40B4-BE49-F238E27FC236}">
                <a16:creationId xmlns:a16="http://schemas.microsoft.com/office/drawing/2014/main" xmlns="" id="{6A1CFA49-03E5-B74D-B264-35C3792279F0}"/>
              </a:ext>
            </a:extLst>
          </p:cNvPr>
          <p:cNvGrpSpPr/>
          <p:nvPr/>
        </p:nvGrpSpPr>
        <p:grpSpPr>
          <a:xfrm>
            <a:off x="9207054" y="1661951"/>
            <a:ext cx="292068" cy="290079"/>
            <a:chOff x="3281675" y="2394740"/>
            <a:chExt cx="292068" cy="290079"/>
          </a:xfrm>
        </p:grpSpPr>
        <p:sp>
          <p:nvSpPr>
            <p:cNvPr id="22" name="椭圆 21">
              <a:extLst>
                <a:ext uri="{FF2B5EF4-FFF2-40B4-BE49-F238E27FC236}">
                  <a16:creationId xmlns:a16="http://schemas.microsoft.com/office/drawing/2014/main" xmlns="" id="{2302575B-53E5-D34E-A794-9FB8A53FF41E}"/>
                </a:ext>
              </a:extLst>
            </p:cNvPr>
            <p:cNvSpPr/>
            <p:nvPr/>
          </p:nvSpPr>
          <p:spPr>
            <a:xfrm>
              <a:off x="3294194" y="2407476"/>
              <a:ext cx="248195" cy="231529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chemeClr val="accent2"/>
              </a:solidFill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3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PingFang HK Regular"/>
                <a:ea typeface="PingFang HK Regular"/>
                <a:cs typeface="PingFang HK Regular"/>
                <a:sym typeface="PingFang HK Regular"/>
              </a:endParaRPr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xmlns="" id="{959584A7-CFEE-5A4B-B845-D9C8A5720061}"/>
                </a:ext>
              </a:extLst>
            </p:cNvPr>
            <p:cNvSpPr/>
            <p:nvPr/>
          </p:nvSpPr>
          <p:spPr>
            <a:xfrm>
              <a:off x="3281675" y="2394740"/>
              <a:ext cx="292068" cy="29007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accent2"/>
                  </a:solidFill>
                  <a:latin typeface="PingFang SC" charset="-122"/>
                  <a:ea typeface="PingFang SC" charset="-122"/>
                  <a:cs typeface="PingFang SC" charset="-122"/>
                </a:rPr>
                <a:t>2</a:t>
              </a:r>
              <a:endParaRPr lang="zh-CN" altLang="en-US" sz="1400" dirty="0">
                <a:solidFill>
                  <a:schemeClr val="accent2"/>
                </a:solidFill>
                <a:latin typeface="PingFang SC" charset="-122"/>
                <a:ea typeface="PingFang SC" charset="-122"/>
                <a:cs typeface="PingFang SC" charset="-122"/>
              </a:endParaRPr>
            </a:p>
          </p:txBody>
        </p:sp>
      </p:grpSp>
      <p:sp>
        <p:nvSpPr>
          <p:cNvPr id="24" name="Shape 343">
            <a:extLst>
              <a:ext uri="{FF2B5EF4-FFF2-40B4-BE49-F238E27FC236}">
                <a16:creationId xmlns:a16="http://schemas.microsoft.com/office/drawing/2014/main" xmlns="" id="{6CAB9861-8355-2349-8EB9-EAE085452E5D}"/>
              </a:ext>
            </a:extLst>
          </p:cNvPr>
          <p:cNvSpPr/>
          <p:nvPr/>
        </p:nvSpPr>
        <p:spPr>
          <a:xfrm>
            <a:off x="9499122" y="1590061"/>
            <a:ext cx="1397919" cy="4338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45720" bIns="45720" anchor="ctr">
            <a:normAutofit/>
          </a:bodyPr>
          <a:lstStyle>
            <a:lvl1pPr algn="l" defTabSz="1828800">
              <a:lnSpc>
                <a:spcPct val="90000"/>
              </a:lnSpc>
              <a:spcBef>
                <a:spcPts val="2000"/>
              </a:spcBef>
              <a:defRPr sz="7200" spc="215">
                <a:solidFill>
                  <a:srgbClr val="535353"/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Trigger</a:t>
            </a:r>
            <a:endParaRPr sz="1800" dirty="0">
              <a:solidFill>
                <a:schemeClr val="tx1">
                  <a:lumMod val="50000"/>
                </a:schemeClr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grpSp>
        <p:nvGrpSpPr>
          <p:cNvPr id="25" name="组 22">
            <a:extLst>
              <a:ext uri="{FF2B5EF4-FFF2-40B4-BE49-F238E27FC236}">
                <a16:creationId xmlns:a16="http://schemas.microsoft.com/office/drawing/2014/main" xmlns="" id="{65E33BCB-C1AB-2D43-9859-7EBF4934C246}"/>
              </a:ext>
            </a:extLst>
          </p:cNvPr>
          <p:cNvGrpSpPr/>
          <p:nvPr/>
        </p:nvGrpSpPr>
        <p:grpSpPr>
          <a:xfrm>
            <a:off x="9232029" y="2386804"/>
            <a:ext cx="292068" cy="290079"/>
            <a:chOff x="3281675" y="2394740"/>
            <a:chExt cx="292068" cy="290079"/>
          </a:xfrm>
        </p:grpSpPr>
        <p:sp>
          <p:nvSpPr>
            <p:cNvPr id="26" name="椭圆 25">
              <a:extLst>
                <a:ext uri="{FF2B5EF4-FFF2-40B4-BE49-F238E27FC236}">
                  <a16:creationId xmlns:a16="http://schemas.microsoft.com/office/drawing/2014/main" xmlns="" id="{3BAB5881-65C9-C240-B6F3-DF39D6AAFE41}"/>
                </a:ext>
              </a:extLst>
            </p:cNvPr>
            <p:cNvSpPr/>
            <p:nvPr/>
          </p:nvSpPr>
          <p:spPr>
            <a:xfrm>
              <a:off x="3294194" y="2407476"/>
              <a:ext cx="248195" cy="231529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chemeClr val="accent2"/>
              </a:solidFill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3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PingFang HK Regular"/>
                <a:ea typeface="PingFang HK Regular"/>
                <a:cs typeface="PingFang HK Regular"/>
                <a:sym typeface="PingFang HK Regular"/>
              </a:endParaRP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xmlns="" id="{A3201F7B-66EB-6C44-B9C2-88F9DCAC56CC}"/>
                </a:ext>
              </a:extLst>
            </p:cNvPr>
            <p:cNvSpPr/>
            <p:nvPr/>
          </p:nvSpPr>
          <p:spPr>
            <a:xfrm>
              <a:off x="3281675" y="2394740"/>
              <a:ext cx="292068" cy="29007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accent2"/>
                  </a:solidFill>
                  <a:latin typeface="PingFang SC" charset="-122"/>
                  <a:ea typeface="PingFang SC" charset="-122"/>
                  <a:cs typeface="PingFang SC" charset="-122"/>
                </a:rPr>
                <a:t>3</a:t>
              </a:r>
              <a:endParaRPr lang="zh-CN" altLang="en-US" sz="1400" dirty="0">
                <a:solidFill>
                  <a:schemeClr val="accent2"/>
                </a:solidFill>
                <a:latin typeface="PingFang SC" charset="-122"/>
                <a:ea typeface="PingFang SC" charset="-122"/>
                <a:cs typeface="PingFang SC" charset="-122"/>
              </a:endParaRPr>
            </a:p>
          </p:txBody>
        </p:sp>
      </p:grpSp>
      <p:grpSp>
        <p:nvGrpSpPr>
          <p:cNvPr id="28" name="组 25">
            <a:extLst>
              <a:ext uri="{FF2B5EF4-FFF2-40B4-BE49-F238E27FC236}">
                <a16:creationId xmlns:a16="http://schemas.microsoft.com/office/drawing/2014/main" xmlns="" id="{FCD9BC35-59BD-B643-9183-88196C299289}"/>
              </a:ext>
            </a:extLst>
          </p:cNvPr>
          <p:cNvGrpSpPr/>
          <p:nvPr/>
        </p:nvGrpSpPr>
        <p:grpSpPr>
          <a:xfrm>
            <a:off x="9240036" y="3102305"/>
            <a:ext cx="292068" cy="290079"/>
            <a:chOff x="3281675" y="2394740"/>
            <a:chExt cx="292068" cy="290079"/>
          </a:xfrm>
        </p:grpSpPr>
        <p:sp>
          <p:nvSpPr>
            <p:cNvPr id="29" name="椭圆 28">
              <a:extLst>
                <a:ext uri="{FF2B5EF4-FFF2-40B4-BE49-F238E27FC236}">
                  <a16:creationId xmlns:a16="http://schemas.microsoft.com/office/drawing/2014/main" xmlns="" id="{76691512-91ED-8B46-A27D-C73E8DEE30F5}"/>
                </a:ext>
              </a:extLst>
            </p:cNvPr>
            <p:cNvSpPr/>
            <p:nvPr/>
          </p:nvSpPr>
          <p:spPr>
            <a:xfrm>
              <a:off x="3294194" y="2407476"/>
              <a:ext cx="248195" cy="231529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chemeClr val="accent2"/>
              </a:solidFill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3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PingFang HK Regular"/>
                <a:ea typeface="PingFang HK Regular"/>
                <a:cs typeface="PingFang HK Regular"/>
                <a:sym typeface="PingFang HK Regular"/>
              </a:endParaRPr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xmlns="" id="{120FE4FB-72B6-BF4C-9CDB-CA04ABDA28C0}"/>
                </a:ext>
              </a:extLst>
            </p:cNvPr>
            <p:cNvSpPr/>
            <p:nvPr/>
          </p:nvSpPr>
          <p:spPr>
            <a:xfrm>
              <a:off x="3281675" y="2394740"/>
              <a:ext cx="292068" cy="29007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accent2"/>
                  </a:solidFill>
                  <a:latin typeface="PingFang SC" charset="-122"/>
                  <a:ea typeface="PingFang SC" charset="-122"/>
                  <a:cs typeface="PingFang SC" charset="-122"/>
                </a:rPr>
                <a:t>4</a:t>
              </a:r>
              <a:endParaRPr lang="zh-CN" altLang="en-US" sz="1400" dirty="0">
                <a:solidFill>
                  <a:schemeClr val="accent2"/>
                </a:solidFill>
                <a:latin typeface="PingFang SC" charset="-122"/>
                <a:ea typeface="PingFang SC" charset="-122"/>
                <a:cs typeface="PingFang SC" charset="-122"/>
              </a:endParaRPr>
            </a:p>
          </p:txBody>
        </p:sp>
      </p:grpSp>
      <p:sp>
        <p:nvSpPr>
          <p:cNvPr id="31" name="Shape 343">
            <a:extLst>
              <a:ext uri="{FF2B5EF4-FFF2-40B4-BE49-F238E27FC236}">
                <a16:creationId xmlns:a16="http://schemas.microsoft.com/office/drawing/2014/main" xmlns="" id="{C88623BC-1C4B-4F45-9C86-52C29BC200FE}"/>
              </a:ext>
            </a:extLst>
          </p:cNvPr>
          <p:cNvSpPr/>
          <p:nvPr/>
        </p:nvSpPr>
        <p:spPr>
          <a:xfrm>
            <a:off x="9532104" y="3030415"/>
            <a:ext cx="1128673" cy="4338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45720" bIns="45720" anchor="ctr">
            <a:normAutofit/>
          </a:bodyPr>
          <a:lstStyle>
            <a:lvl1pPr algn="l" defTabSz="1828800">
              <a:lnSpc>
                <a:spcPct val="90000"/>
              </a:lnSpc>
              <a:spcBef>
                <a:spcPts val="2000"/>
              </a:spcBef>
              <a:defRPr sz="7200" spc="215">
                <a:solidFill>
                  <a:srgbClr val="535353"/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FS</a:t>
            </a:r>
            <a:endParaRPr sz="1800" dirty="0">
              <a:solidFill>
                <a:schemeClr val="tx1">
                  <a:lumMod val="50000"/>
                </a:schemeClr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grpSp>
        <p:nvGrpSpPr>
          <p:cNvPr id="32" name="组 29">
            <a:extLst>
              <a:ext uri="{FF2B5EF4-FFF2-40B4-BE49-F238E27FC236}">
                <a16:creationId xmlns:a16="http://schemas.microsoft.com/office/drawing/2014/main" xmlns="" id="{3E1D3B72-8A70-1548-ACE6-55E1B7C62BBB}"/>
              </a:ext>
            </a:extLst>
          </p:cNvPr>
          <p:cNvGrpSpPr/>
          <p:nvPr/>
        </p:nvGrpSpPr>
        <p:grpSpPr>
          <a:xfrm>
            <a:off x="9240036" y="3784034"/>
            <a:ext cx="292068" cy="290079"/>
            <a:chOff x="3281675" y="2394740"/>
            <a:chExt cx="292068" cy="290079"/>
          </a:xfrm>
        </p:grpSpPr>
        <p:sp>
          <p:nvSpPr>
            <p:cNvPr id="33" name="椭圆 32">
              <a:extLst>
                <a:ext uri="{FF2B5EF4-FFF2-40B4-BE49-F238E27FC236}">
                  <a16:creationId xmlns:a16="http://schemas.microsoft.com/office/drawing/2014/main" xmlns="" id="{4F8107A0-B10A-6A41-B061-6C8DCA003694}"/>
                </a:ext>
              </a:extLst>
            </p:cNvPr>
            <p:cNvSpPr/>
            <p:nvPr/>
          </p:nvSpPr>
          <p:spPr>
            <a:xfrm>
              <a:off x="3294194" y="2407476"/>
              <a:ext cx="248195" cy="231529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chemeClr val="accent2"/>
              </a:solidFill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3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PingFang HK Regular"/>
                <a:ea typeface="PingFang HK Regular"/>
                <a:cs typeface="PingFang HK Regular"/>
                <a:sym typeface="PingFang HK Regular"/>
              </a:endParaRPr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xmlns="" id="{B43A50F8-0A4A-4342-943B-DE323611B77B}"/>
                </a:ext>
              </a:extLst>
            </p:cNvPr>
            <p:cNvSpPr/>
            <p:nvPr/>
          </p:nvSpPr>
          <p:spPr>
            <a:xfrm>
              <a:off x="3281675" y="2394740"/>
              <a:ext cx="292068" cy="29007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accent2"/>
                  </a:solidFill>
                  <a:latin typeface="PingFang SC" charset="-122"/>
                  <a:ea typeface="PingFang SC" charset="-122"/>
                  <a:cs typeface="PingFang SC" charset="-122"/>
                </a:rPr>
                <a:t>5</a:t>
              </a:r>
              <a:endParaRPr lang="zh-CN" altLang="en-US" sz="1400" dirty="0">
                <a:solidFill>
                  <a:schemeClr val="accent2"/>
                </a:solidFill>
                <a:latin typeface="PingFang SC" charset="-122"/>
                <a:ea typeface="PingFang SC" charset="-122"/>
                <a:cs typeface="PingFang SC" charset="-122"/>
              </a:endParaRPr>
            </a:p>
          </p:txBody>
        </p:sp>
      </p:grpSp>
      <p:sp>
        <p:nvSpPr>
          <p:cNvPr id="35" name="Shape 343">
            <a:extLst>
              <a:ext uri="{FF2B5EF4-FFF2-40B4-BE49-F238E27FC236}">
                <a16:creationId xmlns:a16="http://schemas.microsoft.com/office/drawing/2014/main" xmlns="" id="{D2DB6B7A-84B2-2149-8CE8-60B0DC928739}"/>
              </a:ext>
            </a:extLst>
          </p:cNvPr>
          <p:cNvSpPr/>
          <p:nvPr/>
        </p:nvSpPr>
        <p:spPr>
          <a:xfrm>
            <a:off x="9532104" y="3712144"/>
            <a:ext cx="1880666" cy="4338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45720" bIns="45720" anchor="ctr">
            <a:normAutofit fontScale="92500"/>
          </a:bodyPr>
          <a:lstStyle>
            <a:lvl1pPr algn="l" defTabSz="1828800">
              <a:lnSpc>
                <a:spcPct val="90000"/>
              </a:lnSpc>
              <a:spcBef>
                <a:spcPts val="2000"/>
              </a:spcBef>
              <a:defRPr sz="7200" spc="215">
                <a:solidFill>
                  <a:srgbClr val="535353"/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r>
              <a:rPr lang="en-US" sz="180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Action-Proxy</a:t>
            </a:r>
            <a:endParaRPr sz="1800" dirty="0">
              <a:solidFill>
                <a:schemeClr val="tx1">
                  <a:lumMod val="50000"/>
                </a:schemeClr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36" name="Shape 343">
            <a:extLst>
              <a:ext uri="{FF2B5EF4-FFF2-40B4-BE49-F238E27FC236}">
                <a16:creationId xmlns:a16="http://schemas.microsoft.com/office/drawing/2014/main" xmlns="" id="{70888A1F-DEC0-6C4E-85E8-DA5B4C40BCED}"/>
              </a:ext>
            </a:extLst>
          </p:cNvPr>
          <p:cNvSpPr/>
          <p:nvPr/>
        </p:nvSpPr>
        <p:spPr>
          <a:xfrm>
            <a:off x="9521074" y="2310238"/>
            <a:ext cx="1397919" cy="4338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45720" bIns="45720" anchor="ctr">
            <a:normAutofit/>
          </a:bodyPr>
          <a:lstStyle>
            <a:lvl1pPr algn="l" defTabSz="1828800">
              <a:lnSpc>
                <a:spcPct val="90000"/>
              </a:lnSpc>
              <a:spcBef>
                <a:spcPts val="2000"/>
              </a:spcBef>
              <a:defRPr sz="7200" spc="215">
                <a:solidFill>
                  <a:srgbClr val="535353"/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Engine</a:t>
            </a:r>
            <a:endParaRPr sz="1800" dirty="0">
              <a:solidFill>
                <a:schemeClr val="tx1">
                  <a:lumMod val="50000"/>
                </a:schemeClr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grpSp>
        <p:nvGrpSpPr>
          <p:cNvPr id="37" name="组 34">
            <a:extLst>
              <a:ext uri="{FF2B5EF4-FFF2-40B4-BE49-F238E27FC236}">
                <a16:creationId xmlns:a16="http://schemas.microsoft.com/office/drawing/2014/main" xmlns="" id="{D3515195-CC97-3A49-BB6F-753747C2354B}"/>
              </a:ext>
            </a:extLst>
          </p:cNvPr>
          <p:cNvGrpSpPr/>
          <p:nvPr/>
        </p:nvGrpSpPr>
        <p:grpSpPr>
          <a:xfrm>
            <a:off x="9240036" y="4443390"/>
            <a:ext cx="292068" cy="290079"/>
            <a:chOff x="3281675" y="2394740"/>
            <a:chExt cx="292068" cy="290079"/>
          </a:xfrm>
        </p:grpSpPr>
        <p:sp>
          <p:nvSpPr>
            <p:cNvPr id="38" name="椭圆 37">
              <a:extLst>
                <a:ext uri="{FF2B5EF4-FFF2-40B4-BE49-F238E27FC236}">
                  <a16:creationId xmlns:a16="http://schemas.microsoft.com/office/drawing/2014/main" xmlns="" id="{D1C0C6A5-C8A4-7645-AC8A-A3DC5F9AD0EC}"/>
                </a:ext>
              </a:extLst>
            </p:cNvPr>
            <p:cNvSpPr/>
            <p:nvPr/>
          </p:nvSpPr>
          <p:spPr>
            <a:xfrm>
              <a:off x="3294194" y="2407476"/>
              <a:ext cx="248195" cy="231529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chemeClr val="accent2"/>
              </a:solidFill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3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PingFang HK Regular"/>
                <a:ea typeface="PingFang HK Regular"/>
                <a:cs typeface="PingFang HK Regular"/>
                <a:sym typeface="PingFang HK Regular"/>
              </a:endParaRPr>
            </a:p>
          </p:txBody>
        </p:sp>
        <p:sp>
          <p:nvSpPr>
            <p:cNvPr id="39" name="矩形 38">
              <a:extLst>
                <a:ext uri="{FF2B5EF4-FFF2-40B4-BE49-F238E27FC236}">
                  <a16:creationId xmlns:a16="http://schemas.microsoft.com/office/drawing/2014/main" xmlns="" id="{C6B4B7C3-0CFC-BC4C-AADD-AD53F2375206}"/>
                </a:ext>
              </a:extLst>
            </p:cNvPr>
            <p:cNvSpPr/>
            <p:nvPr/>
          </p:nvSpPr>
          <p:spPr>
            <a:xfrm>
              <a:off x="3281675" y="2394740"/>
              <a:ext cx="292068" cy="29007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accent2"/>
                  </a:solidFill>
                  <a:latin typeface="PingFang SC" charset="-122"/>
                  <a:ea typeface="PingFang SC" charset="-122"/>
                  <a:cs typeface="PingFang SC" charset="-122"/>
                </a:rPr>
                <a:t>6</a:t>
              </a:r>
              <a:endParaRPr lang="zh-CN" altLang="en-US" sz="1400" dirty="0">
                <a:solidFill>
                  <a:schemeClr val="accent2"/>
                </a:solidFill>
                <a:latin typeface="PingFang SC" charset="-122"/>
                <a:ea typeface="PingFang SC" charset="-122"/>
                <a:cs typeface="PingFang SC" charset="-122"/>
              </a:endParaRPr>
            </a:p>
          </p:txBody>
        </p:sp>
      </p:grpSp>
      <p:sp>
        <p:nvSpPr>
          <p:cNvPr id="40" name="Shape 343">
            <a:extLst>
              <a:ext uri="{FF2B5EF4-FFF2-40B4-BE49-F238E27FC236}">
                <a16:creationId xmlns:a16="http://schemas.microsoft.com/office/drawing/2014/main" xmlns="" id="{048BD0A2-D524-5947-BA29-0FA0A2A2B845}"/>
              </a:ext>
            </a:extLst>
          </p:cNvPr>
          <p:cNvSpPr/>
          <p:nvPr/>
        </p:nvSpPr>
        <p:spPr>
          <a:xfrm>
            <a:off x="9532103" y="4360976"/>
            <a:ext cx="2433857" cy="4549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45720" bIns="45720" anchor="ctr">
            <a:noAutofit/>
          </a:bodyPr>
          <a:lstStyle>
            <a:lvl1pPr algn="l" defTabSz="1828800">
              <a:lnSpc>
                <a:spcPct val="90000"/>
              </a:lnSpc>
              <a:spcBef>
                <a:spcPts val="2000"/>
              </a:spcBef>
              <a:defRPr sz="7200" spc="215">
                <a:solidFill>
                  <a:srgbClr val="535353"/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r>
              <a:rPr lang="en-US" sz="180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Action-Executor</a:t>
            </a:r>
            <a:endParaRPr sz="1800" dirty="0">
              <a:solidFill>
                <a:schemeClr val="tx1">
                  <a:lumMod val="50000"/>
                </a:schemeClr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grpSp>
        <p:nvGrpSpPr>
          <p:cNvPr id="41" name="组 38">
            <a:extLst>
              <a:ext uri="{FF2B5EF4-FFF2-40B4-BE49-F238E27FC236}">
                <a16:creationId xmlns:a16="http://schemas.microsoft.com/office/drawing/2014/main" xmlns="" id="{4278E926-2CC4-7A43-B543-2799B2E44F97}"/>
              </a:ext>
            </a:extLst>
          </p:cNvPr>
          <p:cNvGrpSpPr/>
          <p:nvPr/>
        </p:nvGrpSpPr>
        <p:grpSpPr>
          <a:xfrm>
            <a:off x="9230746" y="5116684"/>
            <a:ext cx="282450" cy="290079"/>
            <a:chOff x="3281675" y="2394740"/>
            <a:chExt cx="282450" cy="290079"/>
          </a:xfrm>
        </p:grpSpPr>
        <p:sp>
          <p:nvSpPr>
            <p:cNvPr id="42" name="椭圆 41">
              <a:extLst>
                <a:ext uri="{FF2B5EF4-FFF2-40B4-BE49-F238E27FC236}">
                  <a16:creationId xmlns:a16="http://schemas.microsoft.com/office/drawing/2014/main" xmlns="" id="{23790D43-350E-F24F-9353-11347C616B01}"/>
                </a:ext>
              </a:extLst>
            </p:cNvPr>
            <p:cNvSpPr/>
            <p:nvPr/>
          </p:nvSpPr>
          <p:spPr>
            <a:xfrm>
              <a:off x="3294194" y="2407476"/>
              <a:ext cx="248195" cy="231529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chemeClr val="accent2"/>
              </a:solidFill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3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PingFang HK Regular"/>
                <a:ea typeface="PingFang HK Regular"/>
                <a:cs typeface="PingFang HK Regular"/>
                <a:sym typeface="PingFang HK Regular"/>
              </a:endParaRPr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xmlns="" id="{66A89265-550A-E54D-BFE6-6D970DA3EBC3}"/>
                </a:ext>
              </a:extLst>
            </p:cNvPr>
            <p:cNvSpPr/>
            <p:nvPr/>
          </p:nvSpPr>
          <p:spPr>
            <a:xfrm>
              <a:off x="3281675" y="2394740"/>
              <a:ext cx="282450" cy="29007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accent2"/>
                  </a:solidFill>
                  <a:latin typeface="PingFang SC" charset="-122"/>
                  <a:ea typeface="PingFang SC" charset="-122"/>
                  <a:cs typeface="PingFang SC" charset="-122"/>
                </a:rPr>
                <a:t>7</a:t>
              </a:r>
              <a:endParaRPr lang="zh-CN" altLang="en-US" sz="1400" dirty="0">
                <a:solidFill>
                  <a:schemeClr val="accent2"/>
                </a:solidFill>
                <a:latin typeface="PingFang SC" charset="-122"/>
                <a:ea typeface="PingFang SC" charset="-122"/>
                <a:cs typeface="PingFang SC" charset="-122"/>
              </a:endParaRPr>
            </a:p>
          </p:txBody>
        </p:sp>
      </p:grpSp>
      <p:sp>
        <p:nvSpPr>
          <p:cNvPr id="44" name="Shape 343">
            <a:extLst>
              <a:ext uri="{FF2B5EF4-FFF2-40B4-BE49-F238E27FC236}">
                <a16:creationId xmlns:a16="http://schemas.microsoft.com/office/drawing/2014/main" xmlns="" id="{1034863C-5D11-CC4B-8E35-6F4749E0616B}"/>
              </a:ext>
            </a:extLst>
          </p:cNvPr>
          <p:cNvSpPr/>
          <p:nvPr/>
        </p:nvSpPr>
        <p:spPr>
          <a:xfrm>
            <a:off x="9522814" y="5044794"/>
            <a:ext cx="1128673" cy="4338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45720" bIns="45720" anchor="ctr">
            <a:normAutofit/>
          </a:bodyPr>
          <a:lstStyle>
            <a:lvl1pPr algn="l" defTabSz="1828800">
              <a:lnSpc>
                <a:spcPct val="90000"/>
              </a:lnSpc>
              <a:spcBef>
                <a:spcPts val="2000"/>
              </a:spcBef>
              <a:defRPr sz="7200" spc="215">
                <a:solidFill>
                  <a:srgbClr val="535353"/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T</a:t>
            </a:r>
            <a:r>
              <a:rPr lang="en-US" altLang="zh-CN" sz="18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imer</a:t>
            </a:r>
            <a:endParaRPr sz="1800" dirty="0">
              <a:solidFill>
                <a:schemeClr val="tx1">
                  <a:lumMod val="50000"/>
                </a:schemeClr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grpSp>
        <p:nvGrpSpPr>
          <p:cNvPr id="45" name="组 42">
            <a:extLst>
              <a:ext uri="{FF2B5EF4-FFF2-40B4-BE49-F238E27FC236}">
                <a16:creationId xmlns:a16="http://schemas.microsoft.com/office/drawing/2014/main" xmlns="" id="{291B7AB7-B9E8-544C-9531-27F7169DA678}"/>
              </a:ext>
            </a:extLst>
          </p:cNvPr>
          <p:cNvGrpSpPr/>
          <p:nvPr/>
        </p:nvGrpSpPr>
        <p:grpSpPr>
          <a:xfrm>
            <a:off x="9229006" y="5894952"/>
            <a:ext cx="292068" cy="290079"/>
            <a:chOff x="3281675" y="2394740"/>
            <a:chExt cx="292068" cy="290079"/>
          </a:xfrm>
        </p:grpSpPr>
        <p:sp>
          <p:nvSpPr>
            <p:cNvPr id="46" name="椭圆 45">
              <a:extLst>
                <a:ext uri="{FF2B5EF4-FFF2-40B4-BE49-F238E27FC236}">
                  <a16:creationId xmlns:a16="http://schemas.microsoft.com/office/drawing/2014/main" xmlns="" id="{F1A192FA-F76F-3243-952A-2C937B0A2AB3}"/>
                </a:ext>
              </a:extLst>
            </p:cNvPr>
            <p:cNvSpPr/>
            <p:nvPr/>
          </p:nvSpPr>
          <p:spPr>
            <a:xfrm>
              <a:off x="3294194" y="2407476"/>
              <a:ext cx="248195" cy="231529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chemeClr val="accent2"/>
              </a:solidFill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3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PingFang HK Regular"/>
                <a:ea typeface="PingFang HK Regular"/>
                <a:cs typeface="PingFang HK Regular"/>
                <a:sym typeface="PingFang HK Regular"/>
              </a:endParaRPr>
            </a:p>
          </p:txBody>
        </p:sp>
        <p:sp>
          <p:nvSpPr>
            <p:cNvPr id="47" name="矩形 46">
              <a:extLst>
                <a:ext uri="{FF2B5EF4-FFF2-40B4-BE49-F238E27FC236}">
                  <a16:creationId xmlns:a16="http://schemas.microsoft.com/office/drawing/2014/main" xmlns="" id="{54B99181-6B61-A647-A789-99BA4F0A4A50}"/>
                </a:ext>
              </a:extLst>
            </p:cNvPr>
            <p:cNvSpPr/>
            <p:nvPr/>
          </p:nvSpPr>
          <p:spPr>
            <a:xfrm>
              <a:off x="3281675" y="2394740"/>
              <a:ext cx="292068" cy="29007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accent2"/>
                  </a:solidFill>
                  <a:latin typeface="PingFang SC" charset="-122"/>
                  <a:ea typeface="PingFang SC" charset="-122"/>
                  <a:cs typeface="PingFang SC" charset="-122"/>
                </a:rPr>
                <a:t>8</a:t>
              </a:r>
              <a:endParaRPr lang="zh-CN" altLang="en-US" sz="1400" dirty="0">
                <a:solidFill>
                  <a:schemeClr val="accent2"/>
                </a:solidFill>
                <a:latin typeface="PingFang SC" charset="-122"/>
                <a:ea typeface="PingFang SC" charset="-122"/>
                <a:cs typeface="PingFang SC" charset="-122"/>
              </a:endParaRPr>
            </a:p>
          </p:txBody>
        </p:sp>
      </p:grpSp>
      <p:sp>
        <p:nvSpPr>
          <p:cNvPr id="48" name="Shape 343">
            <a:extLst>
              <a:ext uri="{FF2B5EF4-FFF2-40B4-BE49-F238E27FC236}">
                <a16:creationId xmlns:a16="http://schemas.microsoft.com/office/drawing/2014/main" xmlns="" id="{86C3FABC-CD80-AA40-A257-198A731B7200}"/>
              </a:ext>
            </a:extLst>
          </p:cNvPr>
          <p:cNvSpPr/>
          <p:nvPr/>
        </p:nvSpPr>
        <p:spPr>
          <a:xfrm>
            <a:off x="9521074" y="5823062"/>
            <a:ext cx="1315454" cy="4338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45720" bIns="45720" anchor="ctr">
            <a:normAutofit/>
          </a:bodyPr>
          <a:lstStyle>
            <a:lvl1pPr algn="l" defTabSz="1828800">
              <a:lnSpc>
                <a:spcPct val="90000"/>
              </a:lnSpc>
              <a:spcBef>
                <a:spcPts val="2000"/>
              </a:spcBef>
              <a:defRPr sz="7200" spc="215">
                <a:solidFill>
                  <a:srgbClr val="535353"/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E</a:t>
            </a:r>
            <a:r>
              <a:rPr lang="en-US" altLang="zh-CN" sz="18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ditor</a:t>
            </a:r>
            <a:endParaRPr sz="1800" dirty="0">
              <a:solidFill>
                <a:schemeClr val="tx1">
                  <a:lumMod val="50000"/>
                </a:schemeClr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49" name="Shape 343">
            <a:extLst>
              <a:ext uri="{FF2B5EF4-FFF2-40B4-BE49-F238E27FC236}">
                <a16:creationId xmlns:a16="http://schemas.microsoft.com/office/drawing/2014/main" xmlns="" id="{CD95DA2A-8319-F34D-A560-CDCCA4A7569E}"/>
              </a:ext>
            </a:extLst>
          </p:cNvPr>
          <p:cNvSpPr/>
          <p:nvPr/>
        </p:nvSpPr>
        <p:spPr>
          <a:xfrm>
            <a:off x="9489833" y="1189641"/>
            <a:ext cx="1620685" cy="4108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45720" bIns="45720" anchor="ctr">
            <a:normAutofit/>
          </a:bodyPr>
          <a:lstStyle>
            <a:lvl1pPr algn="l" defTabSz="1828800">
              <a:lnSpc>
                <a:spcPct val="90000"/>
              </a:lnSpc>
              <a:spcBef>
                <a:spcPts val="2000"/>
              </a:spcBef>
              <a:defRPr sz="7200" spc="215">
                <a:solidFill>
                  <a:srgbClr val="535353"/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r>
              <a:rPr lang="zh-CN" altLang="en-US" sz="1200" dirty="0">
                <a:solidFill>
                  <a:schemeClr val="tx1">
                    <a:lumMod val="50000"/>
                  </a:schemeClr>
                </a:solidFill>
              </a:rPr>
              <a:t>用户或订单事件</a:t>
            </a:r>
            <a:endParaRPr sz="12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50" name="Shape 343">
            <a:extLst>
              <a:ext uri="{FF2B5EF4-FFF2-40B4-BE49-F238E27FC236}">
                <a16:creationId xmlns:a16="http://schemas.microsoft.com/office/drawing/2014/main" xmlns="" id="{56C8F710-04D1-0C4F-8A1F-34E2640887B5}"/>
              </a:ext>
            </a:extLst>
          </p:cNvPr>
          <p:cNvSpPr/>
          <p:nvPr/>
        </p:nvSpPr>
        <p:spPr>
          <a:xfrm>
            <a:off x="9490924" y="1925935"/>
            <a:ext cx="1782661" cy="2752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45720" bIns="45720" anchor="ctr">
            <a:noAutofit/>
          </a:bodyPr>
          <a:lstStyle>
            <a:lvl1pPr algn="l" defTabSz="1828800">
              <a:lnSpc>
                <a:spcPct val="90000"/>
              </a:lnSpc>
              <a:spcBef>
                <a:spcPts val="2000"/>
              </a:spcBef>
              <a:defRPr sz="7200" spc="215">
                <a:solidFill>
                  <a:srgbClr val="535353"/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r>
              <a:rPr lang="zh-CN" altLang="en-US" sz="1200" dirty="0">
                <a:solidFill>
                  <a:schemeClr val="tx1">
                    <a:lumMod val="50000"/>
                  </a:schemeClr>
                </a:solidFill>
              </a:rPr>
              <a:t>用户事件接入模块</a:t>
            </a:r>
            <a:endParaRPr sz="12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51" name="Shape 343">
            <a:extLst>
              <a:ext uri="{FF2B5EF4-FFF2-40B4-BE49-F238E27FC236}">
                <a16:creationId xmlns:a16="http://schemas.microsoft.com/office/drawing/2014/main" xmlns="" id="{2D30B641-3966-DD43-98FA-4371300C2FD8}"/>
              </a:ext>
            </a:extLst>
          </p:cNvPr>
          <p:cNvSpPr/>
          <p:nvPr/>
        </p:nvSpPr>
        <p:spPr>
          <a:xfrm>
            <a:off x="9501768" y="2564048"/>
            <a:ext cx="1217826" cy="4153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45720" bIns="45720" anchor="ctr">
            <a:normAutofit/>
          </a:bodyPr>
          <a:lstStyle>
            <a:lvl1pPr algn="l" defTabSz="1828800">
              <a:lnSpc>
                <a:spcPct val="90000"/>
              </a:lnSpc>
              <a:spcBef>
                <a:spcPts val="2000"/>
              </a:spcBef>
              <a:defRPr sz="7200" spc="215">
                <a:solidFill>
                  <a:srgbClr val="535353"/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r>
              <a:rPr lang="zh-CN" altLang="en-US" sz="1200" dirty="0">
                <a:solidFill>
                  <a:schemeClr val="tx1">
                    <a:lumMod val="50000"/>
                  </a:schemeClr>
                </a:solidFill>
              </a:rPr>
              <a:t>引擎模块</a:t>
            </a:r>
            <a:endParaRPr sz="12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52" name="Shape 343">
            <a:extLst>
              <a:ext uri="{FF2B5EF4-FFF2-40B4-BE49-F238E27FC236}">
                <a16:creationId xmlns:a16="http://schemas.microsoft.com/office/drawing/2014/main" xmlns="" id="{0BBF9F9B-B122-FF4E-AD3E-321E494E2432}"/>
              </a:ext>
            </a:extLst>
          </p:cNvPr>
          <p:cNvSpPr/>
          <p:nvPr/>
        </p:nvSpPr>
        <p:spPr>
          <a:xfrm>
            <a:off x="9503138" y="3281694"/>
            <a:ext cx="2013433" cy="4153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45720" bIns="45720" anchor="ctr">
            <a:normAutofit/>
          </a:bodyPr>
          <a:lstStyle>
            <a:lvl1pPr algn="l" defTabSz="1828800">
              <a:lnSpc>
                <a:spcPct val="90000"/>
              </a:lnSpc>
              <a:spcBef>
                <a:spcPts val="2000"/>
              </a:spcBef>
              <a:defRPr sz="7200" spc="215">
                <a:solidFill>
                  <a:srgbClr val="535353"/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r>
              <a:rPr lang="zh-CN" altLang="en-US" sz="1200" dirty="0">
                <a:solidFill>
                  <a:schemeClr val="tx1">
                    <a:lumMod val="50000"/>
                  </a:schemeClr>
                </a:solidFill>
              </a:rPr>
              <a:t>实体特征服务模块</a:t>
            </a:r>
            <a:endParaRPr sz="12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53" name="Shape 343">
            <a:extLst>
              <a:ext uri="{FF2B5EF4-FFF2-40B4-BE49-F238E27FC236}">
                <a16:creationId xmlns:a16="http://schemas.microsoft.com/office/drawing/2014/main" xmlns="" id="{1E9405EC-A415-8649-A10E-BCACDBD0F665}"/>
              </a:ext>
            </a:extLst>
          </p:cNvPr>
          <p:cNvSpPr/>
          <p:nvPr/>
        </p:nvSpPr>
        <p:spPr>
          <a:xfrm>
            <a:off x="9527757" y="4023042"/>
            <a:ext cx="2013433" cy="3170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45720" bIns="45720" anchor="ctr">
            <a:normAutofit/>
          </a:bodyPr>
          <a:lstStyle>
            <a:lvl1pPr algn="l" defTabSz="1828800">
              <a:lnSpc>
                <a:spcPct val="90000"/>
              </a:lnSpc>
              <a:spcBef>
                <a:spcPts val="2000"/>
              </a:spcBef>
              <a:defRPr sz="7200" spc="215">
                <a:solidFill>
                  <a:srgbClr val="535353"/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r>
              <a:rPr lang="zh-CN" altLang="en-US" sz="1200" dirty="0">
                <a:solidFill>
                  <a:schemeClr val="tx1">
                    <a:lumMod val="50000"/>
                  </a:schemeClr>
                </a:solidFill>
              </a:rPr>
              <a:t>代理模块</a:t>
            </a:r>
            <a:endParaRPr sz="12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54" name="Shape 343">
            <a:extLst>
              <a:ext uri="{FF2B5EF4-FFF2-40B4-BE49-F238E27FC236}">
                <a16:creationId xmlns:a16="http://schemas.microsoft.com/office/drawing/2014/main" xmlns="" id="{A609468C-1C92-5045-9D9F-B83A12645A22}"/>
              </a:ext>
            </a:extLst>
          </p:cNvPr>
          <p:cNvSpPr/>
          <p:nvPr/>
        </p:nvSpPr>
        <p:spPr>
          <a:xfrm>
            <a:off x="9539914" y="4693297"/>
            <a:ext cx="2013433" cy="4153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45720" bIns="45720" anchor="ctr">
            <a:normAutofit/>
          </a:bodyPr>
          <a:lstStyle>
            <a:lvl1pPr algn="l" defTabSz="1828800">
              <a:lnSpc>
                <a:spcPct val="90000"/>
              </a:lnSpc>
              <a:spcBef>
                <a:spcPts val="2000"/>
              </a:spcBef>
              <a:defRPr sz="7200" spc="215">
                <a:solidFill>
                  <a:srgbClr val="535353"/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r>
              <a:rPr lang="zh-CN" altLang="en-US" sz="1200" dirty="0">
                <a:solidFill>
                  <a:schemeClr val="tx1">
                    <a:lumMod val="50000"/>
                  </a:schemeClr>
                </a:solidFill>
              </a:rPr>
              <a:t>驱动模块</a:t>
            </a:r>
            <a:endParaRPr sz="12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55" name="Shape 343">
            <a:extLst>
              <a:ext uri="{FF2B5EF4-FFF2-40B4-BE49-F238E27FC236}">
                <a16:creationId xmlns:a16="http://schemas.microsoft.com/office/drawing/2014/main" xmlns="" id="{67872806-73BE-9148-9162-C0A1A156D984}"/>
              </a:ext>
            </a:extLst>
          </p:cNvPr>
          <p:cNvSpPr/>
          <p:nvPr/>
        </p:nvSpPr>
        <p:spPr>
          <a:xfrm>
            <a:off x="9495945" y="5323514"/>
            <a:ext cx="2013433" cy="4153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45720" bIns="45720" anchor="ctr">
            <a:normAutofit/>
          </a:bodyPr>
          <a:lstStyle>
            <a:lvl1pPr algn="l" defTabSz="1828800">
              <a:lnSpc>
                <a:spcPct val="90000"/>
              </a:lnSpc>
              <a:spcBef>
                <a:spcPts val="2000"/>
              </a:spcBef>
              <a:defRPr sz="7200" spc="215">
                <a:solidFill>
                  <a:srgbClr val="535353"/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r>
              <a:rPr lang="zh-CN" altLang="en-US" sz="1200" dirty="0">
                <a:solidFill>
                  <a:schemeClr val="tx1">
                    <a:lumMod val="50000"/>
                  </a:schemeClr>
                </a:solidFill>
              </a:rPr>
              <a:t>定时任务模块</a:t>
            </a:r>
            <a:endParaRPr sz="12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56" name="Shape 343">
            <a:extLst>
              <a:ext uri="{FF2B5EF4-FFF2-40B4-BE49-F238E27FC236}">
                <a16:creationId xmlns:a16="http://schemas.microsoft.com/office/drawing/2014/main" xmlns="" id="{8B11E1CA-87C6-304D-93FF-B28F3E91E48B}"/>
              </a:ext>
            </a:extLst>
          </p:cNvPr>
          <p:cNvSpPr/>
          <p:nvPr/>
        </p:nvSpPr>
        <p:spPr>
          <a:xfrm>
            <a:off x="9539914" y="6068696"/>
            <a:ext cx="2013433" cy="4153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45720" bIns="45720" anchor="ctr">
            <a:normAutofit/>
          </a:bodyPr>
          <a:lstStyle>
            <a:lvl1pPr algn="l" defTabSz="1828800">
              <a:lnSpc>
                <a:spcPct val="90000"/>
              </a:lnSpc>
              <a:spcBef>
                <a:spcPts val="2000"/>
              </a:spcBef>
              <a:defRPr sz="7200" spc="215">
                <a:solidFill>
                  <a:srgbClr val="535353"/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r>
              <a:rPr lang="zh-CN" altLang="en-US" sz="1200" dirty="0">
                <a:solidFill>
                  <a:schemeClr val="tx1"/>
                </a:solidFill>
              </a:rPr>
              <a:t>编排模块</a:t>
            </a:r>
            <a:endParaRPr sz="1200" dirty="0">
              <a:solidFill>
                <a:schemeClr val="tx1"/>
              </a:solidFill>
            </a:endParaRPr>
          </a:p>
        </p:txBody>
      </p:sp>
      <p:cxnSp>
        <p:nvCxnSpPr>
          <p:cNvPr id="57" name="直线箭头连接符 56">
            <a:extLst>
              <a:ext uri="{FF2B5EF4-FFF2-40B4-BE49-F238E27FC236}">
                <a16:creationId xmlns:a16="http://schemas.microsoft.com/office/drawing/2014/main" xmlns="" id="{FF48CB81-A962-3248-9124-B5E93D9C95F4}"/>
              </a:ext>
            </a:extLst>
          </p:cNvPr>
          <p:cNvCxnSpPr/>
          <p:nvPr/>
        </p:nvCxnSpPr>
        <p:spPr>
          <a:xfrm flipH="1">
            <a:off x="1710862" y="4097641"/>
            <a:ext cx="1701" cy="820959"/>
          </a:xfrm>
          <a:prstGeom prst="straightConnector1">
            <a:avLst/>
          </a:prstGeom>
          <a:noFill/>
          <a:ln w="12700" cap="flat">
            <a:solidFill>
              <a:schemeClr val="tx2">
                <a:lumMod val="60000"/>
                <a:lumOff val="40000"/>
              </a:schemeClr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8" name="直线箭头连接符 57">
            <a:extLst>
              <a:ext uri="{FF2B5EF4-FFF2-40B4-BE49-F238E27FC236}">
                <a16:creationId xmlns:a16="http://schemas.microsoft.com/office/drawing/2014/main" xmlns="" id="{78419C7F-43E4-9547-86BD-5C4818DCDB21}"/>
              </a:ext>
            </a:extLst>
          </p:cNvPr>
          <p:cNvCxnSpPr/>
          <p:nvPr/>
        </p:nvCxnSpPr>
        <p:spPr>
          <a:xfrm>
            <a:off x="7132891" y="3375803"/>
            <a:ext cx="503866" cy="4335"/>
          </a:xfrm>
          <a:prstGeom prst="straightConnector1">
            <a:avLst/>
          </a:prstGeom>
          <a:noFill/>
          <a:ln w="12700" cap="flat">
            <a:solidFill>
              <a:schemeClr val="tx2">
                <a:lumMod val="60000"/>
                <a:lumOff val="40000"/>
              </a:schemeClr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0" name="肘形连接符 59">
            <a:extLst>
              <a:ext uri="{FF2B5EF4-FFF2-40B4-BE49-F238E27FC236}">
                <a16:creationId xmlns:a16="http://schemas.microsoft.com/office/drawing/2014/main" xmlns="" id="{08E7BC4F-A8CC-C749-86E6-B8DFDBA15CF9}"/>
              </a:ext>
            </a:extLst>
          </p:cNvPr>
          <p:cNvCxnSpPr/>
          <p:nvPr/>
        </p:nvCxnSpPr>
        <p:spPr>
          <a:xfrm>
            <a:off x="5221645" y="2710950"/>
            <a:ext cx="1202272" cy="412995"/>
          </a:xfrm>
          <a:prstGeom prst="bentConnector2">
            <a:avLst/>
          </a:prstGeom>
          <a:noFill/>
          <a:ln w="12700" cap="flat">
            <a:solidFill>
              <a:schemeClr val="tx2">
                <a:lumMod val="60000"/>
                <a:lumOff val="40000"/>
              </a:schemeClr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1" name="肘形连接符 60">
            <a:extLst>
              <a:ext uri="{FF2B5EF4-FFF2-40B4-BE49-F238E27FC236}">
                <a16:creationId xmlns:a16="http://schemas.microsoft.com/office/drawing/2014/main" xmlns="" id="{98842892-3354-234E-BE8F-EF9025C0CBF4}"/>
              </a:ext>
            </a:extLst>
          </p:cNvPr>
          <p:cNvCxnSpPr/>
          <p:nvPr/>
        </p:nvCxnSpPr>
        <p:spPr>
          <a:xfrm rot="10800000" flipV="1">
            <a:off x="1684771" y="2646436"/>
            <a:ext cx="1724744" cy="918139"/>
          </a:xfrm>
          <a:prstGeom prst="bentConnector2">
            <a:avLst/>
          </a:prstGeom>
          <a:noFill/>
          <a:ln w="12700" cap="flat">
            <a:solidFill>
              <a:schemeClr val="tx2">
                <a:lumMod val="60000"/>
                <a:lumOff val="40000"/>
              </a:schemeClr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2" name="圆角矩形 61">
            <a:extLst>
              <a:ext uri="{FF2B5EF4-FFF2-40B4-BE49-F238E27FC236}">
                <a16:creationId xmlns:a16="http://schemas.microsoft.com/office/drawing/2014/main" xmlns="" id="{01385751-298C-E444-8B29-BA19EDB0CD4E}"/>
              </a:ext>
            </a:extLst>
          </p:cNvPr>
          <p:cNvSpPr/>
          <p:nvPr/>
        </p:nvSpPr>
        <p:spPr>
          <a:xfrm>
            <a:off x="1114413" y="1277031"/>
            <a:ext cx="1802156" cy="503715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>
                <a:solidFill>
                  <a:schemeClr val="tx1">
                    <a:lumMod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Timer</a:t>
            </a:r>
            <a:endParaRPr kumimoji="1" lang="zh-CN" altLang="en-US" sz="1600" dirty="0">
              <a:solidFill>
                <a:schemeClr val="tx1">
                  <a:lumMod val="5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63" name="圆角矩形 62">
            <a:extLst>
              <a:ext uri="{FF2B5EF4-FFF2-40B4-BE49-F238E27FC236}">
                <a16:creationId xmlns:a16="http://schemas.microsoft.com/office/drawing/2014/main" xmlns="" id="{ADCBE923-D2E3-D340-82AB-4CC05769230F}"/>
              </a:ext>
            </a:extLst>
          </p:cNvPr>
          <p:cNvSpPr/>
          <p:nvPr/>
        </p:nvSpPr>
        <p:spPr>
          <a:xfrm>
            <a:off x="3441444" y="2401835"/>
            <a:ext cx="1802156" cy="503715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>
                <a:solidFill>
                  <a:schemeClr val="tx1">
                    <a:lumMod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Engine</a:t>
            </a:r>
            <a:endParaRPr kumimoji="1" lang="zh-CN" altLang="en-US" sz="1600" dirty="0">
              <a:solidFill>
                <a:schemeClr val="tx1">
                  <a:lumMod val="5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cxnSp>
        <p:nvCxnSpPr>
          <p:cNvPr id="64" name="直线箭头连接符 63">
            <a:extLst>
              <a:ext uri="{FF2B5EF4-FFF2-40B4-BE49-F238E27FC236}">
                <a16:creationId xmlns:a16="http://schemas.microsoft.com/office/drawing/2014/main" xmlns="" id="{72C94E89-0BD5-E94A-9B3E-64ECAB3F451A}"/>
              </a:ext>
            </a:extLst>
          </p:cNvPr>
          <p:cNvCxnSpPr>
            <a:cxnSpLocks/>
          </p:cNvCxnSpPr>
          <p:nvPr/>
        </p:nvCxnSpPr>
        <p:spPr>
          <a:xfrm flipH="1">
            <a:off x="4342522" y="1757034"/>
            <a:ext cx="8304" cy="644801"/>
          </a:xfrm>
          <a:prstGeom prst="straightConnector1">
            <a:avLst/>
          </a:prstGeom>
          <a:noFill/>
          <a:ln w="12700" cap="flat">
            <a:solidFill>
              <a:schemeClr val="tx2">
                <a:lumMod val="60000"/>
                <a:lumOff val="40000"/>
              </a:schemeClr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5" name="圆角矩形 64">
            <a:extLst>
              <a:ext uri="{FF2B5EF4-FFF2-40B4-BE49-F238E27FC236}">
                <a16:creationId xmlns:a16="http://schemas.microsoft.com/office/drawing/2014/main" xmlns="" id="{CF89F861-CE06-C84D-8EA9-1CB55A98C315}"/>
              </a:ext>
            </a:extLst>
          </p:cNvPr>
          <p:cNvSpPr/>
          <p:nvPr/>
        </p:nvSpPr>
        <p:spPr>
          <a:xfrm>
            <a:off x="3441444" y="3764898"/>
            <a:ext cx="1802156" cy="503715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>
                <a:solidFill>
                  <a:schemeClr val="tx1">
                    <a:lumMod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Action-Proxy</a:t>
            </a:r>
            <a:endParaRPr kumimoji="1" lang="zh-CN" altLang="en-US" sz="1600" dirty="0">
              <a:solidFill>
                <a:schemeClr val="tx1">
                  <a:lumMod val="5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cxnSp>
        <p:nvCxnSpPr>
          <p:cNvPr id="66" name="直线箭头连接符 65">
            <a:extLst>
              <a:ext uri="{FF2B5EF4-FFF2-40B4-BE49-F238E27FC236}">
                <a16:creationId xmlns:a16="http://schemas.microsoft.com/office/drawing/2014/main" xmlns="" id="{10712C44-C971-8C40-8F90-B3D33E8EBE8A}"/>
              </a:ext>
            </a:extLst>
          </p:cNvPr>
          <p:cNvCxnSpPr/>
          <p:nvPr/>
        </p:nvCxnSpPr>
        <p:spPr>
          <a:xfrm>
            <a:off x="4342522" y="2905550"/>
            <a:ext cx="0" cy="859348"/>
          </a:xfrm>
          <a:prstGeom prst="straightConnector1">
            <a:avLst/>
          </a:prstGeom>
          <a:noFill/>
          <a:ln w="12700" cap="flat">
            <a:solidFill>
              <a:schemeClr val="tx2">
                <a:lumMod val="60000"/>
                <a:lumOff val="40000"/>
              </a:schemeClr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7" name="圆角矩形 66">
            <a:extLst>
              <a:ext uri="{FF2B5EF4-FFF2-40B4-BE49-F238E27FC236}">
                <a16:creationId xmlns:a16="http://schemas.microsoft.com/office/drawing/2014/main" xmlns="" id="{1F551C32-C715-E44C-BEE9-A161297C01C9}"/>
              </a:ext>
            </a:extLst>
          </p:cNvPr>
          <p:cNvSpPr/>
          <p:nvPr/>
        </p:nvSpPr>
        <p:spPr>
          <a:xfrm>
            <a:off x="3441444" y="4986274"/>
            <a:ext cx="1802156" cy="503715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>
                <a:solidFill>
                  <a:schemeClr val="tx1">
                    <a:lumMod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Action-Executor</a:t>
            </a:r>
            <a:endParaRPr kumimoji="1" lang="zh-CN" altLang="en-US" sz="1600" dirty="0">
              <a:solidFill>
                <a:schemeClr val="tx1">
                  <a:lumMod val="5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cxnSp>
        <p:nvCxnSpPr>
          <p:cNvPr id="68" name="直线箭头连接符 67">
            <a:extLst>
              <a:ext uri="{FF2B5EF4-FFF2-40B4-BE49-F238E27FC236}">
                <a16:creationId xmlns:a16="http://schemas.microsoft.com/office/drawing/2014/main" xmlns="" id="{2DCB61DC-3710-F74C-AC72-1B014C5D472F}"/>
              </a:ext>
            </a:extLst>
          </p:cNvPr>
          <p:cNvCxnSpPr/>
          <p:nvPr/>
        </p:nvCxnSpPr>
        <p:spPr>
          <a:xfrm>
            <a:off x="3953875" y="4268613"/>
            <a:ext cx="0" cy="717661"/>
          </a:xfrm>
          <a:prstGeom prst="straightConnector1">
            <a:avLst/>
          </a:prstGeom>
          <a:noFill/>
          <a:ln w="12700" cap="flat">
            <a:solidFill>
              <a:schemeClr val="tx2">
                <a:lumMod val="60000"/>
                <a:lumOff val="40000"/>
              </a:schemeClr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9" name="直线箭头连接符 68">
            <a:extLst>
              <a:ext uri="{FF2B5EF4-FFF2-40B4-BE49-F238E27FC236}">
                <a16:creationId xmlns:a16="http://schemas.microsoft.com/office/drawing/2014/main" xmlns="" id="{A2131560-792B-BE4E-817D-3B868F760559}"/>
              </a:ext>
            </a:extLst>
          </p:cNvPr>
          <p:cNvCxnSpPr/>
          <p:nvPr/>
        </p:nvCxnSpPr>
        <p:spPr>
          <a:xfrm flipV="1">
            <a:off x="4690409" y="4268613"/>
            <a:ext cx="0" cy="717661"/>
          </a:xfrm>
          <a:prstGeom prst="straightConnector1">
            <a:avLst/>
          </a:prstGeom>
          <a:noFill/>
          <a:ln w="12700" cap="flat">
            <a:solidFill>
              <a:schemeClr val="tx2">
                <a:lumMod val="60000"/>
                <a:lumOff val="40000"/>
              </a:schemeClr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0" name="圆角矩形 69">
            <a:extLst>
              <a:ext uri="{FF2B5EF4-FFF2-40B4-BE49-F238E27FC236}">
                <a16:creationId xmlns:a16="http://schemas.microsoft.com/office/drawing/2014/main" xmlns="" id="{AF7510F6-F7CA-404F-87A7-C77033D380BA}"/>
              </a:ext>
            </a:extLst>
          </p:cNvPr>
          <p:cNvSpPr/>
          <p:nvPr/>
        </p:nvSpPr>
        <p:spPr>
          <a:xfrm>
            <a:off x="3441444" y="6006787"/>
            <a:ext cx="1802156" cy="625903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>
                <a:solidFill>
                  <a:schemeClr val="tx1">
                    <a:lumMod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Coupon/SMS/</a:t>
            </a:r>
          </a:p>
          <a:p>
            <a:pPr algn="ctr"/>
            <a:r>
              <a:rPr kumimoji="1" lang="en-US" altLang="zh-CN" sz="1600" dirty="0">
                <a:solidFill>
                  <a:schemeClr val="tx1">
                    <a:lumMod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Push/Mail</a:t>
            </a:r>
            <a:endParaRPr kumimoji="1" lang="zh-CN" altLang="en-US" sz="1600" dirty="0">
              <a:solidFill>
                <a:schemeClr val="tx1">
                  <a:lumMod val="5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cxnSp>
        <p:nvCxnSpPr>
          <p:cNvPr id="71" name="直线箭头连接符 70">
            <a:extLst>
              <a:ext uri="{FF2B5EF4-FFF2-40B4-BE49-F238E27FC236}">
                <a16:creationId xmlns:a16="http://schemas.microsoft.com/office/drawing/2014/main" xmlns="" id="{AD586B89-B81C-854D-93E5-355316CF3BC7}"/>
              </a:ext>
            </a:extLst>
          </p:cNvPr>
          <p:cNvCxnSpPr/>
          <p:nvPr/>
        </p:nvCxnSpPr>
        <p:spPr>
          <a:xfrm>
            <a:off x="4342522" y="5489989"/>
            <a:ext cx="0" cy="516798"/>
          </a:xfrm>
          <a:prstGeom prst="straightConnector1">
            <a:avLst/>
          </a:prstGeom>
          <a:noFill/>
          <a:ln w="12700" cap="flat">
            <a:solidFill>
              <a:schemeClr val="tx2">
                <a:lumMod val="60000"/>
                <a:lumOff val="40000"/>
              </a:schemeClr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2" name="圆角矩形 71">
            <a:extLst>
              <a:ext uri="{FF2B5EF4-FFF2-40B4-BE49-F238E27FC236}">
                <a16:creationId xmlns:a16="http://schemas.microsoft.com/office/drawing/2014/main" xmlns="" id="{1ED88B36-3C27-9E4C-9B0E-70A82E4273F5}"/>
              </a:ext>
            </a:extLst>
          </p:cNvPr>
          <p:cNvSpPr/>
          <p:nvPr/>
        </p:nvSpPr>
        <p:spPr>
          <a:xfrm>
            <a:off x="1120495" y="3597355"/>
            <a:ext cx="1802156" cy="503715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>
                <a:solidFill>
                  <a:schemeClr val="tx1">
                    <a:lumMod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Editor</a:t>
            </a:r>
            <a:endParaRPr kumimoji="1" lang="zh-CN" altLang="en-US" sz="1600" dirty="0">
              <a:solidFill>
                <a:schemeClr val="tx1">
                  <a:lumMod val="5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73" name="圆角矩形 72">
            <a:extLst>
              <a:ext uri="{FF2B5EF4-FFF2-40B4-BE49-F238E27FC236}">
                <a16:creationId xmlns:a16="http://schemas.microsoft.com/office/drawing/2014/main" xmlns="" id="{7A876F7D-1C39-584F-A22C-4555688D7C6C}"/>
              </a:ext>
            </a:extLst>
          </p:cNvPr>
          <p:cNvSpPr/>
          <p:nvPr/>
        </p:nvSpPr>
        <p:spPr>
          <a:xfrm>
            <a:off x="6231813" y="1216027"/>
            <a:ext cx="1802156" cy="503715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User/Order</a:t>
            </a:r>
            <a:endParaRPr kumimoji="1" lang="zh-CN" altLang="en-US" sz="16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74" name="圆角矩形 73">
            <a:extLst>
              <a:ext uri="{FF2B5EF4-FFF2-40B4-BE49-F238E27FC236}">
                <a16:creationId xmlns:a16="http://schemas.microsoft.com/office/drawing/2014/main" xmlns="" id="{F4B36EA0-3635-AE47-B2E6-7E39BFB12C23}"/>
              </a:ext>
            </a:extLst>
          </p:cNvPr>
          <p:cNvSpPr/>
          <p:nvPr/>
        </p:nvSpPr>
        <p:spPr>
          <a:xfrm>
            <a:off x="5705480" y="3123945"/>
            <a:ext cx="1436874" cy="503715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>
                <a:solidFill>
                  <a:schemeClr val="tx1">
                    <a:lumMod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FS</a:t>
            </a:r>
            <a:endParaRPr kumimoji="1" lang="zh-CN" altLang="en-US" sz="1600" dirty="0">
              <a:solidFill>
                <a:schemeClr val="tx1">
                  <a:lumMod val="5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grpSp>
        <p:nvGrpSpPr>
          <p:cNvPr id="75" name="组 72">
            <a:extLst>
              <a:ext uri="{FF2B5EF4-FFF2-40B4-BE49-F238E27FC236}">
                <a16:creationId xmlns:a16="http://schemas.microsoft.com/office/drawing/2014/main" xmlns="" id="{B897D85B-6986-5C40-B3C9-B21CCFCA546B}"/>
              </a:ext>
            </a:extLst>
          </p:cNvPr>
          <p:cNvGrpSpPr/>
          <p:nvPr/>
        </p:nvGrpSpPr>
        <p:grpSpPr>
          <a:xfrm>
            <a:off x="6142548" y="1055660"/>
            <a:ext cx="260714" cy="290079"/>
            <a:chOff x="3281675" y="2394740"/>
            <a:chExt cx="260714" cy="290079"/>
          </a:xfrm>
        </p:grpSpPr>
        <p:sp>
          <p:nvSpPr>
            <p:cNvPr id="76" name="椭圆 75">
              <a:extLst>
                <a:ext uri="{FF2B5EF4-FFF2-40B4-BE49-F238E27FC236}">
                  <a16:creationId xmlns:a16="http://schemas.microsoft.com/office/drawing/2014/main" xmlns="" id="{95898A60-8BE5-7B47-8673-0CA9ADBCD144}"/>
                </a:ext>
              </a:extLst>
            </p:cNvPr>
            <p:cNvSpPr/>
            <p:nvPr/>
          </p:nvSpPr>
          <p:spPr>
            <a:xfrm>
              <a:off x="3294194" y="2407476"/>
              <a:ext cx="248195" cy="231529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chemeClr val="accent2"/>
              </a:solidFill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3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PingFang HK Regular"/>
                <a:ea typeface="PingFang HK Regular"/>
                <a:cs typeface="PingFang HK Regular"/>
                <a:sym typeface="PingFang HK Regular"/>
              </a:endParaRPr>
            </a:p>
          </p:txBody>
        </p:sp>
        <p:sp>
          <p:nvSpPr>
            <p:cNvPr id="77" name="矩形 76">
              <a:extLst>
                <a:ext uri="{FF2B5EF4-FFF2-40B4-BE49-F238E27FC236}">
                  <a16:creationId xmlns:a16="http://schemas.microsoft.com/office/drawing/2014/main" xmlns="" id="{9FBE8BE8-2138-0D42-A631-59BA67D8BDD2}"/>
                </a:ext>
              </a:extLst>
            </p:cNvPr>
            <p:cNvSpPr/>
            <p:nvPr/>
          </p:nvSpPr>
          <p:spPr>
            <a:xfrm>
              <a:off x="3281675" y="2394740"/>
              <a:ext cx="256802" cy="29007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accent2"/>
                  </a:solidFill>
                  <a:latin typeface="PingFang SC" charset="-122"/>
                  <a:ea typeface="PingFang SC" charset="-122"/>
                  <a:cs typeface="PingFang SC" charset="-122"/>
                </a:rPr>
                <a:t>1</a:t>
              </a:r>
              <a:endParaRPr lang="zh-CN" altLang="en-US" sz="1400" dirty="0">
                <a:solidFill>
                  <a:schemeClr val="accent2"/>
                </a:solidFill>
                <a:latin typeface="PingFang SC" charset="-122"/>
                <a:ea typeface="PingFang SC" charset="-122"/>
                <a:cs typeface="PingFang SC" charset="-122"/>
              </a:endParaRPr>
            </a:p>
          </p:txBody>
        </p:sp>
      </p:grpSp>
      <p:grpSp>
        <p:nvGrpSpPr>
          <p:cNvPr id="78" name="组 75">
            <a:extLst>
              <a:ext uri="{FF2B5EF4-FFF2-40B4-BE49-F238E27FC236}">
                <a16:creationId xmlns:a16="http://schemas.microsoft.com/office/drawing/2014/main" xmlns="" id="{845C0BE2-229B-9649-9185-E7E8DEE99BD7}"/>
              </a:ext>
            </a:extLst>
          </p:cNvPr>
          <p:cNvGrpSpPr/>
          <p:nvPr/>
        </p:nvGrpSpPr>
        <p:grpSpPr>
          <a:xfrm>
            <a:off x="3526330" y="1077076"/>
            <a:ext cx="292068" cy="290079"/>
            <a:chOff x="3281675" y="2394740"/>
            <a:chExt cx="292068" cy="290079"/>
          </a:xfrm>
        </p:grpSpPr>
        <p:sp>
          <p:nvSpPr>
            <p:cNvPr id="79" name="椭圆 78">
              <a:extLst>
                <a:ext uri="{FF2B5EF4-FFF2-40B4-BE49-F238E27FC236}">
                  <a16:creationId xmlns:a16="http://schemas.microsoft.com/office/drawing/2014/main" xmlns="" id="{AA6F89D8-5BD3-174F-BE05-D62608497D81}"/>
                </a:ext>
              </a:extLst>
            </p:cNvPr>
            <p:cNvSpPr/>
            <p:nvPr/>
          </p:nvSpPr>
          <p:spPr>
            <a:xfrm>
              <a:off x="3294194" y="2407476"/>
              <a:ext cx="248195" cy="231529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chemeClr val="accent2"/>
              </a:solidFill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3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PingFang HK Regular"/>
                <a:ea typeface="PingFang HK Regular"/>
                <a:cs typeface="PingFang HK Regular"/>
                <a:sym typeface="PingFang HK Regular"/>
              </a:endParaRPr>
            </a:p>
          </p:txBody>
        </p:sp>
        <p:sp>
          <p:nvSpPr>
            <p:cNvPr id="80" name="矩形 79">
              <a:extLst>
                <a:ext uri="{FF2B5EF4-FFF2-40B4-BE49-F238E27FC236}">
                  <a16:creationId xmlns:a16="http://schemas.microsoft.com/office/drawing/2014/main" xmlns="" id="{C0E20BA1-AECC-FC42-8FEF-C3B4C5AC6FF0}"/>
                </a:ext>
              </a:extLst>
            </p:cNvPr>
            <p:cNvSpPr/>
            <p:nvPr/>
          </p:nvSpPr>
          <p:spPr>
            <a:xfrm>
              <a:off x="3281675" y="2394740"/>
              <a:ext cx="292068" cy="29007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accent2"/>
                  </a:solidFill>
                  <a:latin typeface="PingFang SC" charset="-122"/>
                  <a:ea typeface="PingFang SC" charset="-122"/>
                  <a:cs typeface="PingFang SC" charset="-122"/>
                </a:rPr>
                <a:t>2</a:t>
              </a:r>
              <a:endParaRPr lang="zh-CN" altLang="en-US" sz="1400" dirty="0">
                <a:solidFill>
                  <a:schemeClr val="accent2"/>
                </a:solidFill>
                <a:latin typeface="PingFang SC" charset="-122"/>
                <a:ea typeface="PingFang SC" charset="-122"/>
                <a:cs typeface="PingFang SC" charset="-122"/>
              </a:endParaRPr>
            </a:p>
          </p:txBody>
        </p:sp>
      </p:grpSp>
      <p:grpSp>
        <p:nvGrpSpPr>
          <p:cNvPr id="81" name="组 78">
            <a:extLst>
              <a:ext uri="{FF2B5EF4-FFF2-40B4-BE49-F238E27FC236}">
                <a16:creationId xmlns:a16="http://schemas.microsoft.com/office/drawing/2014/main" xmlns="" id="{D4F669F5-7EF7-BB43-A6F7-D4A1995F8BF7}"/>
              </a:ext>
            </a:extLst>
          </p:cNvPr>
          <p:cNvGrpSpPr/>
          <p:nvPr/>
        </p:nvGrpSpPr>
        <p:grpSpPr>
          <a:xfrm>
            <a:off x="3483512" y="2226503"/>
            <a:ext cx="292068" cy="290079"/>
            <a:chOff x="3281675" y="2394740"/>
            <a:chExt cx="292068" cy="290079"/>
          </a:xfrm>
        </p:grpSpPr>
        <p:sp>
          <p:nvSpPr>
            <p:cNvPr id="82" name="椭圆 81">
              <a:extLst>
                <a:ext uri="{FF2B5EF4-FFF2-40B4-BE49-F238E27FC236}">
                  <a16:creationId xmlns:a16="http://schemas.microsoft.com/office/drawing/2014/main" xmlns="" id="{1D5692EC-F216-864F-9D4C-95EB91F79B32}"/>
                </a:ext>
              </a:extLst>
            </p:cNvPr>
            <p:cNvSpPr/>
            <p:nvPr/>
          </p:nvSpPr>
          <p:spPr>
            <a:xfrm>
              <a:off x="3294194" y="2407476"/>
              <a:ext cx="248195" cy="231529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chemeClr val="accent2"/>
              </a:solidFill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3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PingFang HK Regular"/>
                <a:ea typeface="PingFang HK Regular"/>
                <a:cs typeface="PingFang HK Regular"/>
                <a:sym typeface="PingFang HK Regular"/>
              </a:endParaRPr>
            </a:p>
          </p:txBody>
        </p:sp>
        <p:sp>
          <p:nvSpPr>
            <p:cNvPr id="83" name="矩形 82">
              <a:extLst>
                <a:ext uri="{FF2B5EF4-FFF2-40B4-BE49-F238E27FC236}">
                  <a16:creationId xmlns:a16="http://schemas.microsoft.com/office/drawing/2014/main" xmlns="" id="{C70CF7CF-C8A0-BC49-92BA-9E6131A23D3B}"/>
                </a:ext>
              </a:extLst>
            </p:cNvPr>
            <p:cNvSpPr/>
            <p:nvPr/>
          </p:nvSpPr>
          <p:spPr>
            <a:xfrm>
              <a:off x="3281675" y="2394740"/>
              <a:ext cx="292068" cy="29007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accent2"/>
                  </a:solidFill>
                  <a:latin typeface="PingFang SC" charset="-122"/>
                  <a:ea typeface="PingFang SC" charset="-122"/>
                  <a:cs typeface="PingFang SC" charset="-122"/>
                </a:rPr>
                <a:t>3</a:t>
              </a:r>
              <a:endParaRPr lang="zh-CN" altLang="en-US" sz="1400" dirty="0">
                <a:solidFill>
                  <a:schemeClr val="accent2"/>
                </a:solidFill>
                <a:latin typeface="PingFang SC" charset="-122"/>
                <a:ea typeface="PingFang SC" charset="-122"/>
                <a:cs typeface="PingFang SC" charset="-122"/>
              </a:endParaRPr>
            </a:p>
          </p:txBody>
        </p:sp>
      </p:grpSp>
      <p:grpSp>
        <p:nvGrpSpPr>
          <p:cNvPr id="84" name="组 81">
            <a:extLst>
              <a:ext uri="{FF2B5EF4-FFF2-40B4-BE49-F238E27FC236}">
                <a16:creationId xmlns:a16="http://schemas.microsoft.com/office/drawing/2014/main" xmlns="" id="{5AB58DBF-E678-644F-9583-68BC93861FA6}"/>
              </a:ext>
            </a:extLst>
          </p:cNvPr>
          <p:cNvGrpSpPr/>
          <p:nvPr/>
        </p:nvGrpSpPr>
        <p:grpSpPr>
          <a:xfrm>
            <a:off x="6717315" y="2927073"/>
            <a:ext cx="292068" cy="290079"/>
            <a:chOff x="3281675" y="2394740"/>
            <a:chExt cx="292068" cy="290079"/>
          </a:xfrm>
        </p:grpSpPr>
        <p:sp>
          <p:nvSpPr>
            <p:cNvPr id="85" name="椭圆 84">
              <a:extLst>
                <a:ext uri="{FF2B5EF4-FFF2-40B4-BE49-F238E27FC236}">
                  <a16:creationId xmlns:a16="http://schemas.microsoft.com/office/drawing/2014/main" xmlns="" id="{2E37C9A2-2F7D-2041-8934-819756A60AD0}"/>
                </a:ext>
              </a:extLst>
            </p:cNvPr>
            <p:cNvSpPr/>
            <p:nvPr/>
          </p:nvSpPr>
          <p:spPr>
            <a:xfrm>
              <a:off x="3294194" y="2407476"/>
              <a:ext cx="248195" cy="231529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chemeClr val="accent2"/>
              </a:solidFill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3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PingFang HK Regular"/>
                <a:ea typeface="PingFang HK Regular"/>
                <a:cs typeface="PingFang HK Regular"/>
                <a:sym typeface="PingFang HK Regular"/>
              </a:endParaRPr>
            </a:p>
          </p:txBody>
        </p:sp>
        <p:sp>
          <p:nvSpPr>
            <p:cNvPr id="86" name="矩形 85">
              <a:extLst>
                <a:ext uri="{FF2B5EF4-FFF2-40B4-BE49-F238E27FC236}">
                  <a16:creationId xmlns:a16="http://schemas.microsoft.com/office/drawing/2014/main" xmlns="" id="{42F29D00-3182-F246-9CCB-77A7B3504B92}"/>
                </a:ext>
              </a:extLst>
            </p:cNvPr>
            <p:cNvSpPr/>
            <p:nvPr/>
          </p:nvSpPr>
          <p:spPr>
            <a:xfrm>
              <a:off x="3281675" y="2394740"/>
              <a:ext cx="292068" cy="29007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accent2"/>
                  </a:solidFill>
                  <a:latin typeface="PingFang SC" charset="-122"/>
                  <a:ea typeface="PingFang SC" charset="-122"/>
                  <a:cs typeface="PingFang SC" charset="-122"/>
                </a:rPr>
                <a:t>4</a:t>
              </a:r>
              <a:endParaRPr lang="zh-CN" altLang="en-US" sz="1400" dirty="0">
                <a:solidFill>
                  <a:schemeClr val="accent2"/>
                </a:solidFill>
                <a:latin typeface="PingFang SC" charset="-122"/>
                <a:ea typeface="PingFang SC" charset="-122"/>
                <a:cs typeface="PingFang SC" charset="-122"/>
              </a:endParaRPr>
            </a:p>
          </p:txBody>
        </p:sp>
      </p:grpSp>
      <p:grpSp>
        <p:nvGrpSpPr>
          <p:cNvPr id="87" name="组 84">
            <a:extLst>
              <a:ext uri="{FF2B5EF4-FFF2-40B4-BE49-F238E27FC236}">
                <a16:creationId xmlns:a16="http://schemas.microsoft.com/office/drawing/2014/main" xmlns="" id="{7BED877A-B511-0E47-AEB9-1CA5B487D36E}"/>
              </a:ext>
            </a:extLst>
          </p:cNvPr>
          <p:cNvGrpSpPr/>
          <p:nvPr/>
        </p:nvGrpSpPr>
        <p:grpSpPr>
          <a:xfrm>
            <a:off x="3474094" y="3577698"/>
            <a:ext cx="292068" cy="290079"/>
            <a:chOff x="3281675" y="2394740"/>
            <a:chExt cx="292068" cy="290079"/>
          </a:xfrm>
        </p:grpSpPr>
        <p:sp>
          <p:nvSpPr>
            <p:cNvPr id="88" name="椭圆 87">
              <a:extLst>
                <a:ext uri="{FF2B5EF4-FFF2-40B4-BE49-F238E27FC236}">
                  <a16:creationId xmlns:a16="http://schemas.microsoft.com/office/drawing/2014/main" xmlns="" id="{95B9452C-2528-D04A-BC09-F8A3D4FF3900}"/>
                </a:ext>
              </a:extLst>
            </p:cNvPr>
            <p:cNvSpPr/>
            <p:nvPr/>
          </p:nvSpPr>
          <p:spPr>
            <a:xfrm>
              <a:off x="3294194" y="2407476"/>
              <a:ext cx="248195" cy="231529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chemeClr val="accent2"/>
              </a:solidFill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3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PingFang HK Regular"/>
                <a:ea typeface="PingFang HK Regular"/>
                <a:cs typeface="PingFang HK Regular"/>
                <a:sym typeface="PingFang HK Regular"/>
              </a:endParaRPr>
            </a:p>
          </p:txBody>
        </p:sp>
        <p:sp>
          <p:nvSpPr>
            <p:cNvPr id="89" name="矩形 88">
              <a:extLst>
                <a:ext uri="{FF2B5EF4-FFF2-40B4-BE49-F238E27FC236}">
                  <a16:creationId xmlns:a16="http://schemas.microsoft.com/office/drawing/2014/main" xmlns="" id="{BA835E38-DC1C-1D42-94E0-CCEBC764C6A1}"/>
                </a:ext>
              </a:extLst>
            </p:cNvPr>
            <p:cNvSpPr/>
            <p:nvPr/>
          </p:nvSpPr>
          <p:spPr>
            <a:xfrm>
              <a:off x="3281675" y="2394740"/>
              <a:ext cx="292068" cy="29007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accent2"/>
                  </a:solidFill>
                  <a:latin typeface="PingFang SC" charset="-122"/>
                  <a:ea typeface="PingFang SC" charset="-122"/>
                  <a:cs typeface="PingFang SC" charset="-122"/>
                </a:rPr>
                <a:t>5</a:t>
              </a:r>
              <a:endParaRPr lang="zh-CN" altLang="en-US" sz="1400" dirty="0">
                <a:solidFill>
                  <a:schemeClr val="accent2"/>
                </a:solidFill>
                <a:latin typeface="PingFang SC" charset="-122"/>
                <a:ea typeface="PingFang SC" charset="-122"/>
                <a:cs typeface="PingFang SC" charset="-122"/>
              </a:endParaRPr>
            </a:p>
          </p:txBody>
        </p:sp>
      </p:grpSp>
      <p:grpSp>
        <p:nvGrpSpPr>
          <p:cNvPr id="90" name="组 87">
            <a:extLst>
              <a:ext uri="{FF2B5EF4-FFF2-40B4-BE49-F238E27FC236}">
                <a16:creationId xmlns:a16="http://schemas.microsoft.com/office/drawing/2014/main" xmlns="" id="{E0B633B2-7619-5F4C-9AAD-88F74AD120F7}"/>
              </a:ext>
            </a:extLst>
          </p:cNvPr>
          <p:cNvGrpSpPr/>
          <p:nvPr/>
        </p:nvGrpSpPr>
        <p:grpSpPr>
          <a:xfrm>
            <a:off x="3342596" y="4867894"/>
            <a:ext cx="292068" cy="290079"/>
            <a:chOff x="3281675" y="2394740"/>
            <a:chExt cx="292068" cy="290079"/>
          </a:xfrm>
        </p:grpSpPr>
        <p:sp>
          <p:nvSpPr>
            <p:cNvPr id="91" name="椭圆 90">
              <a:extLst>
                <a:ext uri="{FF2B5EF4-FFF2-40B4-BE49-F238E27FC236}">
                  <a16:creationId xmlns:a16="http://schemas.microsoft.com/office/drawing/2014/main" xmlns="" id="{C344020E-6E91-E043-9F92-BE38559488F5}"/>
                </a:ext>
              </a:extLst>
            </p:cNvPr>
            <p:cNvSpPr/>
            <p:nvPr/>
          </p:nvSpPr>
          <p:spPr>
            <a:xfrm>
              <a:off x="3294194" y="2407476"/>
              <a:ext cx="248195" cy="231529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chemeClr val="accent2"/>
              </a:solidFill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3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PingFang HK Regular"/>
                <a:ea typeface="PingFang HK Regular"/>
                <a:cs typeface="PingFang HK Regular"/>
                <a:sym typeface="PingFang HK Regular"/>
              </a:endParaRPr>
            </a:p>
          </p:txBody>
        </p:sp>
        <p:sp>
          <p:nvSpPr>
            <p:cNvPr id="92" name="矩形 91">
              <a:extLst>
                <a:ext uri="{FF2B5EF4-FFF2-40B4-BE49-F238E27FC236}">
                  <a16:creationId xmlns:a16="http://schemas.microsoft.com/office/drawing/2014/main" xmlns="" id="{0D477EB7-1FBF-264B-B5F4-36F90FD1445F}"/>
                </a:ext>
              </a:extLst>
            </p:cNvPr>
            <p:cNvSpPr/>
            <p:nvPr/>
          </p:nvSpPr>
          <p:spPr>
            <a:xfrm>
              <a:off x="3281675" y="2394740"/>
              <a:ext cx="292068" cy="29007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accent2"/>
                  </a:solidFill>
                  <a:latin typeface="PingFang SC" charset="-122"/>
                  <a:ea typeface="PingFang SC" charset="-122"/>
                  <a:cs typeface="PingFang SC" charset="-122"/>
                </a:rPr>
                <a:t>6</a:t>
              </a:r>
              <a:endParaRPr lang="zh-CN" altLang="en-US" sz="1400" dirty="0">
                <a:solidFill>
                  <a:schemeClr val="accent2"/>
                </a:solidFill>
                <a:latin typeface="PingFang SC" charset="-122"/>
                <a:ea typeface="PingFang SC" charset="-122"/>
                <a:cs typeface="PingFang SC" charset="-122"/>
              </a:endParaRPr>
            </a:p>
          </p:txBody>
        </p:sp>
      </p:grpSp>
      <p:grpSp>
        <p:nvGrpSpPr>
          <p:cNvPr id="93" name="组 90">
            <a:extLst>
              <a:ext uri="{FF2B5EF4-FFF2-40B4-BE49-F238E27FC236}">
                <a16:creationId xmlns:a16="http://schemas.microsoft.com/office/drawing/2014/main" xmlns="" id="{628EB1CB-F4A1-9240-A5D0-083A2EF3E3E8}"/>
              </a:ext>
            </a:extLst>
          </p:cNvPr>
          <p:cNvGrpSpPr/>
          <p:nvPr/>
        </p:nvGrpSpPr>
        <p:grpSpPr>
          <a:xfrm>
            <a:off x="1198356" y="1089369"/>
            <a:ext cx="282450" cy="290079"/>
            <a:chOff x="3281675" y="2394740"/>
            <a:chExt cx="282450" cy="290079"/>
          </a:xfrm>
        </p:grpSpPr>
        <p:sp>
          <p:nvSpPr>
            <p:cNvPr id="94" name="椭圆 93">
              <a:extLst>
                <a:ext uri="{FF2B5EF4-FFF2-40B4-BE49-F238E27FC236}">
                  <a16:creationId xmlns:a16="http://schemas.microsoft.com/office/drawing/2014/main" xmlns="" id="{0996ED96-45FF-D44A-9419-762FCD1E3975}"/>
                </a:ext>
              </a:extLst>
            </p:cNvPr>
            <p:cNvSpPr/>
            <p:nvPr/>
          </p:nvSpPr>
          <p:spPr>
            <a:xfrm>
              <a:off x="3294194" y="2407476"/>
              <a:ext cx="248195" cy="231529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chemeClr val="accent2"/>
              </a:solidFill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3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PingFang HK Regular"/>
                <a:ea typeface="PingFang HK Regular"/>
                <a:cs typeface="PingFang HK Regular"/>
                <a:sym typeface="PingFang HK Regular"/>
              </a:endParaRPr>
            </a:p>
          </p:txBody>
        </p:sp>
        <p:sp>
          <p:nvSpPr>
            <p:cNvPr id="95" name="矩形 94">
              <a:extLst>
                <a:ext uri="{FF2B5EF4-FFF2-40B4-BE49-F238E27FC236}">
                  <a16:creationId xmlns:a16="http://schemas.microsoft.com/office/drawing/2014/main" xmlns="" id="{708B6434-6A5E-4241-B639-5C3B3C03CCF0}"/>
                </a:ext>
              </a:extLst>
            </p:cNvPr>
            <p:cNvSpPr/>
            <p:nvPr/>
          </p:nvSpPr>
          <p:spPr>
            <a:xfrm>
              <a:off x="3281675" y="2394740"/>
              <a:ext cx="282450" cy="29007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accent2"/>
                  </a:solidFill>
                  <a:latin typeface="PingFang SC" charset="-122"/>
                  <a:ea typeface="PingFang SC" charset="-122"/>
                  <a:cs typeface="PingFang SC" charset="-122"/>
                </a:rPr>
                <a:t>7</a:t>
              </a:r>
              <a:endParaRPr lang="zh-CN" altLang="en-US" sz="1400" dirty="0">
                <a:solidFill>
                  <a:schemeClr val="accent2"/>
                </a:solidFill>
                <a:latin typeface="PingFang SC" charset="-122"/>
                <a:ea typeface="PingFang SC" charset="-122"/>
                <a:cs typeface="PingFang SC" charset="-122"/>
              </a:endParaRPr>
            </a:p>
          </p:txBody>
        </p:sp>
      </p:grpSp>
      <p:grpSp>
        <p:nvGrpSpPr>
          <p:cNvPr id="96" name="组 93">
            <a:extLst>
              <a:ext uri="{FF2B5EF4-FFF2-40B4-BE49-F238E27FC236}">
                <a16:creationId xmlns:a16="http://schemas.microsoft.com/office/drawing/2014/main" xmlns="" id="{67E5BB34-D9C5-5145-AF66-59CD6A67FE10}"/>
              </a:ext>
            </a:extLst>
          </p:cNvPr>
          <p:cNvGrpSpPr/>
          <p:nvPr/>
        </p:nvGrpSpPr>
        <p:grpSpPr>
          <a:xfrm>
            <a:off x="2038350" y="3432658"/>
            <a:ext cx="292068" cy="290079"/>
            <a:chOff x="3281675" y="2394740"/>
            <a:chExt cx="292068" cy="290079"/>
          </a:xfrm>
        </p:grpSpPr>
        <p:sp>
          <p:nvSpPr>
            <p:cNvPr id="97" name="椭圆 96">
              <a:extLst>
                <a:ext uri="{FF2B5EF4-FFF2-40B4-BE49-F238E27FC236}">
                  <a16:creationId xmlns:a16="http://schemas.microsoft.com/office/drawing/2014/main" xmlns="" id="{E32D66F7-FCB0-654C-B0E4-22FC1528496D}"/>
                </a:ext>
              </a:extLst>
            </p:cNvPr>
            <p:cNvSpPr/>
            <p:nvPr/>
          </p:nvSpPr>
          <p:spPr>
            <a:xfrm>
              <a:off x="3294194" y="2407476"/>
              <a:ext cx="248195" cy="231529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chemeClr val="accent2"/>
              </a:solidFill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3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PingFang HK Regular"/>
                <a:ea typeface="PingFang HK Regular"/>
                <a:cs typeface="PingFang HK Regular"/>
                <a:sym typeface="PingFang HK Regular"/>
              </a:endParaRPr>
            </a:p>
          </p:txBody>
        </p:sp>
        <p:sp>
          <p:nvSpPr>
            <p:cNvPr id="98" name="矩形 97">
              <a:extLst>
                <a:ext uri="{FF2B5EF4-FFF2-40B4-BE49-F238E27FC236}">
                  <a16:creationId xmlns:a16="http://schemas.microsoft.com/office/drawing/2014/main" xmlns="" id="{E48D2D16-0C63-CC40-A6FD-AC3B8F78F462}"/>
                </a:ext>
              </a:extLst>
            </p:cNvPr>
            <p:cNvSpPr/>
            <p:nvPr/>
          </p:nvSpPr>
          <p:spPr>
            <a:xfrm>
              <a:off x="3281675" y="2394740"/>
              <a:ext cx="292068" cy="29007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accent2"/>
                  </a:solidFill>
                  <a:latin typeface="PingFang SC" charset="-122"/>
                  <a:ea typeface="PingFang SC" charset="-122"/>
                  <a:cs typeface="PingFang SC" charset="-122"/>
                </a:rPr>
                <a:t>8</a:t>
              </a:r>
              <a:endParaRPr lang="zh-CN" altLang="en-US" sz="1400" dirty="0">
                <a:solidFill>
                  <a:schemeClr val="accent2"/>
                </a:solidFill>
                <a:latin typeface="PingFang SC" charset="-122"/>
                <a:ea typeface="PingFang SC" charset="-122"/>
                <a:cs typeface="PingFang SC" charset="-122"/>
              </a:endParaRPr>
            </a:p>
          </p:txBody>
        </p:sp>
      </p:grpSp>
      <p:sp>
        <p:nvSpPr>
          <p:cNvPr id="99" name="智慧城市，重新定义“增长”（4点分类）">
            <a:extLst>
              <a:ext uri="{FF2B5EF4-FFF2-40B4-BE49-F238E27FC236}">
                <a16:creationId xmlns:a16="http://schemas.microsoft.com/office/drawing/2014/main" xmlns="" id="{E0BAD2B6-3202-DD40-A6C7-7C026AEEC4DA}"/>
              </a:ext>
            </a:extLst>
          </p:cNvPr>
          <p:cNvSpPr/>
          <p:nvPr/>
        </p:nvSpPr>
        <p:spPr>
          <a:xfrm>
            <a:off x="518027" y="279632"/>
            <a:ext cx="5636593" cy="5655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Autofit/>
          </a:bodyPr>
          <a:lstStyle>
            <a:lvl1pPr>
              <a:spcBef>
                <a:spcPts val="0"/>
              </a:spcBef>
              <a:defRPr sz="1600" spc="128">
                <a:solidFill>
                  <a:schemeClr val="accent3">
                    <a:lumOff val="-12941"/>
                  </a:schemeClr>
                </a:solidFill>
                <a:latin typeface="PingFang SC Light"/>
                <a:ea typeface="PingFang SC Light"/>
                <a:cs typeface="PingFang SC Light"/>
                <a:sym typeface="PingFang SC Light"/>
              </a:defRPr>
            </a:lvl1pPr>
          </a:lstStyle>
          <a:p>
            <a:r>
              <a:rPr lang="en-US" altLang="zh-CN" sz="3200" b="1" dirty="0">
                <a:solidFill>
                  <a:schemeClr val="tx1">
                    <a:lumMod val="25000"/>
                  </a:schemeClr>
                </a:solidFill>
              </a:rPr>
              <a:t>POPE</a:t>
            </a:r>
            <a:r>
              <a:rPr lang="zh-CN" altLang="en-US" sz="3200" b="1" dirty="0">
                <a:solidFill>
                  <a:schemeClr val="tx1">
                    <a:lumMod val="25000"/>
                  </a:schemeClr>
                </a:solidFill>
              </a:rPr>
              <a:t>核心数据流</a:t>
            </a:r>
            <a:endParaRPr sz="3200" b="1" dirty="0">
              <a:solidFill>
                <a:schemeClr val="tx1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06744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939315" y="1265069"/>
            <a:ext cx="2291937" cy="4227616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bg1">
                <a:lumMod val="50000"/>
              </a:schemeClr>
            </a:solidFill>
            <a:prstDash val="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3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PingFang HK Regular"/>
              <a:ea typeface="PingFang HK Regular"/>
              <a:cs typeface="PingFang HK Regular"/>
              <a:sym typeface="PingFang HK Regular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4290163" y="1455073"/>
            <a:ext cx="1572954" cy="44271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dirty="0" err="1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FlowDiversion</a:t>
            </a:r>
            <a:endParaRPr kumimoji="1" lang="en-US" altLang="zh-CN" sz="1400" dirty="0">
              <a:solidFill>
                <a:schemeClr val="tx1">
                  <a:lumMod val="50000"/>
                </a:schemeClr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290163" y="2308117"/>
            <a:ext cx="1572954" cy="44271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dirty="0" err="1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CanvasFilter</a:t>
            </a:r>
            <a:endParaRPr kumimoji="1" lang="en-US" altLang="zh-CN" sz="1400" dirty="0">
              <a:solidFill>
                <a:schemeClr val="tx1">
                  <a:lumMod val="50000"/>
                </a:schemeClr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290163" y="3161161"/>
            <a:ext cx="1572954" cy="44271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dirty="0" err="1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CreateOpStream</a:t>
            </a:r>
            <a:endParaRPr kumimoji="1" lang="en-US" altLang="zh-CN" sz="1400" dirty="0">
              <a:solidFill>
                <a:schemeClr val="tx1">
                  <a:lumMod val="50000"/>
                </a:schemeClr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4290163" y="4014205"/>
            <a:ext cx="1572954" cy="44271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dirty="0" err="1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StepFilter</a:t>
            </a:r>
            <a:endParaRPr kumimoji="1" lang="en-US" altLang="zh-CN" sz="1400" dirty="0">
              <a:solidFill>
                <a:schemeClr val="tx1">
                  <a:lumMod val="50000"/>
                </a:schemeClr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4290163" y="4867249"/>
            <a:ext cx="1572954" cy="44271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dirty="0" err="1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CheckPriority</a:t>
            </a:r>
            <a:endParaRPr kumimoji="1" lang="en-US" altLang="zh-CN" sz="1400" dirty="0">
              <a:solidFill>
                <a:schemeClr val="tx1">
                  <a:lumMod val="50000"/>
                </a:schemeClr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6512240" y="1411937"/>
            <a:ext cx="436529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根据</a:t>
            </a:r>
            <a:r>
              <a:rPr lang="en-US" altLang="zh-CN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trigger</a:t>
            </a: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、</a:t>
            </a:r>
            <a:r>
              <a:rPr lang="en-US" altLang="zh-CN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city</a:t>
            </a: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、</a:t>
            </a:r>
            <a:r>
              <a:rPr lang="en-US" altLang="zh-CN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product</a:t>
            </a: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、</a:t>
            </a:r>
            <a:r>
              <a:rPr lang="en-US" altLang="zh-CN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channel</a:t>
            </a: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做基础过滤</a:t>
            </a:r>
            <a:endParaRPr lang="en-US" altLang="zh-CN" sz="1400" dirty="0">
              <a:solidFill>
                <a:schemeClr val="tx1">
                  <a:lumMod val="50000"/>
                </a:schemeClr>
              </a:solidFill>
              <a:latin typeface="PingFang SC" charset="-122"/>
              <a:ea typeface="PingFang SC" charset="-122"/>
              <a:cs typeface="PingFang SC" charset="-122"/>
            </a:endParaRPr>
          </a:p>
          <a:p>
            <a:pPr marL="285750" indent="-285750">
              <a:buFont typeface="Arial" charset="0"/>
              <a:buChar char="•"/>
            </a:pP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初步筛选出可能命中的活动列表</a:t>
            </a:r>
            <a:endParaRPr lang="en-US" altLang="zh-CN" sz="1400" dirty="0">
              <a:solidFill>
                <a:schemeClr val="tx1">
                  <a:lumMod val="50000"/>
                </a:schemeClr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6512240" y="2234336"/>
            <a:ext cx="336502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根据活动</a:t>
            </a:r>
            <a:r>
              <a:rPr lang="en-US" altLang="zh-CN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id</a:t>
            </a: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获取该用户已进行的步骤</a:t>
            </a:r>
            <a:endParaRPr lang="en-US" altLang="zh-CN" sz="1400" dirty="0">
              <a:solidFill>
                <a:schemeClr val="tx1">
                  <a:lumMod val="50000"/>
                </a:schemeClr>
              </a:solidFill>
              <a:latin typeface="PingFang SC" charset="-122"/>
              <a:ea typeface="PingFang SC" charset="-122"/>
              <a:cs typeface="PingFang SC" charset="-122"/>
            </a:endParaRPr>
          </a:p>
          <a:p>
            <a:pPr marL="285750" indent="-285750">
              <a:buFont typeface="Arial" charset="0"/>
              <a:buChar char="•"/>
            </a:pP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根据人群</a:t>
            </a:r>
            <a:r>
              <a:rPr lang="en-US" altLang="zh-CN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tag</a:t>
            </a: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、</a:t>
            </a:r>
            <a:r>
              <a:rPr lang="en-US" altLang="zh-CN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N/M</a:t>
            </a: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对活动进行过滤</a:t>
            </a:r>
            <a:endParaRPr lang="en-US" altLang="zh-CN" sz="1400" dirty="0">
              <a:solidFill>
                <a:schemeClr val="tx1">
                  <a:lumMod val="50000"/>
                </a:schemeClr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6512240" y="3026709"/>
            <a:ext cx="522130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根据</a:t>
            </a:r>
            <a:r>
              <a:rPr lang="en-US" altLang="zh-CN" sz="1400" dirty="0" err="1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apollo</a:t>
            </a: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的分流数据、</a:t>
            </a:r>
            <a:r>
              <a:rPr lang="en" altLang="zh-CN" sz="1400" dirty="0" err="1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trigger_id</a:t>
            </a: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的一致性对</a:t>
            </a:r>
            <a:r>
              <a:rPr lang="en-US" altLang="zh-CN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step</a:t>
            </a: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进行过滤</a:t>
            </a:r>
            <a:endParaRPr lang="en-US" altLang="zh-CN" sz="1400" dirty="0">
              <a:solidFill>
                <a:schemeClr val="tx1">
                  <a:lumMod val="50000"/>
                </a:schemeClr>
              </a:solidFill>
              <a:latin typeface="PingFang SC" charset="-122"/>
              <a:ea typeface="PingFang SC" charset="-122"/>
              <a:cs typeface="PingFang SC" charset="-122"/>
            </a:endParaRPr>
          </a:p>
          <a:p>
            <a:pPr marL="285750" indent="-285750">
              <a:buFont typeface="Arial" charset="0"/>
              <a:buChar char="•"/>
            </a:pP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将剩下的</a:t>
            </a:r>
            <a:r>
              <a:rPr lang="en-US" altLang="zh-CN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step</a:t>
            </a: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分别与</a:t>
            </a:r>
            <a:r>
              <a:rPr lang="en" altLang="zh-CN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canvas</a:t>
            </a: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建立逻辑关系</a:t>
            </a:r>
            <a:r>
              <a:rPr lang="en-US" altLang="zh-CN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——</a:t>
            </a:r>
            <a:r>
              <a:rPr lang="en" altLang="zh-CN" sz="1400" dirty="0" err="1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OpStream</a:t>
            </a:r>
            <a:endParaRPr lang="en-US" altLang="zh-CN" sz="1400" dirty="0">
              <a:solidFill>
                <a:schemeClr val="tx1">
                  <a:lumMod val="50000"/>
                </a:schemeClr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6512240" y="3979081"/>
            <a:ext cx="480772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执行</a:t>
            </a:r>
            <a:r>
              <a:rPr lang="en-US" altLang="zh-CN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step</a:t>
            </a: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的</a:t>
            </a:r>
            <a:r>
              <a:rPr lang="en-US" altLang="zh-CN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condition</a:t>
            </a: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，过滤保留符合</a:t>
            </a:r>
            <a:r>
              <a:rPr lang="en" altLang="zh-CN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condition</a:t>
            </a: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的</a:t>
            </a:r>
            <a:r>
              <a:rPr lang="en" altLang="zh-CN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step</a:t>
            </a:r>
            <a:endParaRPr lang="en-US" altLang="zh-CN" sz="1400" dirty="0">
              <a:solidFill>
                <a:schemeClr val="tx1">
                  <a:lumMod val="50000"/>
                </a:schemeClr>
              </a:solidFill>
              <a:latin typeface="PingFang SC" charset="-122"/>
              <a:ea typeface="PingFang SC" charset="-122"/>
              <a:cs typeface="PingFang SC" charset="-122"/>
            </a:endParaRPr>
          </a:p>
          <a:p>
            <a:pPr marL="285750" indent="-285750">
              <a:buFont typeface="Arial" charset="0"/>
              <a:buChar char="•"/>
            </a:pP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以围栏为例，将位置信息封装向</a:t>
            </a:r>
            <a:r>
              <a:rPr lang="en-US" altLang="zh-CN" sz="1400" dirty="0" err="1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locsvr</a:t>
            </a: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发起请求</a:t>
            </a:r>
            <a:endParaRPr lang="en-US" altLang="zh-CN" sz="1400" dirty="0">
              <a:solidFill>
                <a:schemeClr val="tx1">
                  <a:lumMod val="50000"/>
                </a:schemeClr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6512240" y="4810418"/>
            <a:ext cx="4067139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置顶优先级高于未置顶</a:t>
            </a:r>
            <a:endParaRPr lang="en-US" altLang="zh-CN" sz="1400" dirty="0">
              <a:solidFill>
                <a:schemeClr val="tx1">
                  <a:lumMod val="50000"/>
                </a:schemeClr>
              </a:solidFill>
              <a:latin typeface="PingFang SC" charset="-122"/>
              <a:ea typeface="PingFang SC" charset="-122"/>
              <a:cs typeface="PingFang SC" charset="-122"/>
            </a:endParaRPr>
          </a:p>
          <a:p>
            <a:pPr marL="285750" indent="-285750">
              <a:buFont typeface="Arial" charset="0"/>
              <a:buChar char="•"/>
            </a:pP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相同优先级的情况，活动</a:t>
            </a:r>
            <a:r>
              <a:rPr lang="en-US" altLang="zh-CN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id</a:t>
            </a: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大的优先级高</a:t>
            </a:r>
            <a:endParaRPr lang="en-US" altLang="zh-CN" sz="1400" dirty="0">
              <a:solidFill>
                <a:schemeClr val="tx1">
                  <a:lumMod val="50000"/>
                </a:schemeClr>
              </a:solidFill>
              <a:latin typeface="PingFang SC" charset="-122"/>
              <a:ea typeface="PingFang SC" charset="-122"/>
              <a:cs typeface="PingFang SC" charset="-122"/>
            </a:endParaRPr>
          </a:p>
          <a:p>
            <a:pPr marL="285750" indent="-285750">
              <a:buFont typeface="Arial" charset="0"/>
              <a:buChar char="•"/>
            </a:pP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活动中存在多个</a:t>
            </a:r>
            <a:r>
              <a:rPr lang="en-US" altLang="zh-CN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step</a:t>
            </a: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时，优先执行第一个</a:t>
            </a:r>
            <a:r>
              <a:rPr lang="en-US" altLang="zh-CN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step</a:t>
            </a:r>
          </a:p>
        </p:txBody>
      </p:sp>
      <p:cxnSp>
        <p:nvCxnSpPr>
          <p:cNvPr id="13" name="直线连接符 12"/>
          <p:cNvCxnSpPr/>
          <p:nvPr/>
        </p:nvCxnSpPr>
        <p:spPr>
          <a:xfrm flipV="1">
            <a:off x="3939315" y="2024157"/>
            <a:ext cx="6543304" cy="49259"/>
          </a:xfrm>
          <a:prstGeom prst="line">
            <a:avLst/>
          </a:prstGeom>
          <a:noFill/>
          <a:ln w="12700" cap="flat">
            <a:solidFill>
              <a:schemeClr val="accent6"/>
            </a:solidFill>
            <a:prstDash val="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4" name="直线连接符 13"/>
          <p:cNvCxnSpPr/>
          <p:nvPr/>
        </p:nvCxnSpPr>
        <p:spPr>
          <a:xfrm flipV="1">
            <a:off x="3939315" y="2902336"/>
            <a:ext cx="6543304" cy="49259"/>
          </a:xfrm>
          <a:prstGeom prst="line">
            <a:avLst/>
          </a:prstGeom>
          <a:noFill/>
          <a:ln w="12700" cap="flat">
            <a:solidFill>
              <a:schemeClr val="accent6"/>
            </a:solidFill>
            <a:prstDash val="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5" name="直线连接符 14"/>
          <p:cNvCxnSpPr/>
          <p:nvPr/>
        </p:nvCxnSpPr>
        <p:spPr>
          <a:xfrm flipV="1">
            <a:off x="3939315" y="3728487"/>
            <a:ext cx="6543304" cy="49259"/>
          </a:xfrm>
          <a:prstGeom prst="line">
            <a:avLst/>
          </a:prstGeom>
          <a:noFill/>
          <a:ln w="12700" cap="flat">
            <a:solidFill>
              <a:schemeClr val="accent6"/>
            </a:solidFill>
            <a:prstDash val="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6" name="直线连接符 15"/>
          <p:cNvCxnSpPr/>
          <p:nvPr/>
        </p:nvCxnSpPr>
        <p:spPr>
          <a:xfrm flipV="1">
            <a:off x="3931554" y="4610999"/>
            <a:ext cx="6543304" cy="49259"/>
          </a:xfrm>
          <a:prstGeom prst="line">
            <a:avLst/>
          </a:prstGeom>
          <a:noFill/>
          <a:ln w="12700" cap="flat">
            <a:solidFill>
              <a:schemeClr val="accent6"/>
            </a:solidFill>
            <a:prstDash val="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7" name="矩形 16"/>
          <p:cNvSpPr/>
          <p:nvPr/>
        </p:nvSpPr>
        <p:spPr>
          <a:xfrm>
            <a:off x="1439390" y="3303585"/>
            <a:ext cx="1572954" cy="442713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dirty="0">
                <a:solidFill>
                  <a:schemeClr val="tx1">
                    <a:lumMod val="1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Editor</a:t>
            </a:r>
          </a:p>
        </p:txBody>
      </p:sp>
      <p:sp>
        <p:nvSpPr>
          <p:cNvPr id="18" name="矩形 17"/>
          <p:cNvSpPr/>
          <p:nvPr/>
        </p:nvSpPr>
        <p:spPr>
          <a:xfrm>
            <a:off x="1439390" y="4389642"/>
            <a:ext cx="1572954" cy="442713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dirty="0">
                <a:solidFill>
                  <a:schemeClr val="tx1">
                    <a:lumMod val="1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FS</a:t>
            </a:r>
          </a:p>
        </p:txBody>
      </p:sp>
      <p:sp>
        <p:nvSpPr>
          <p:cNvPr id="19" name="矩形 18"/>
          <p:cNvSpPr/>
          <p:nvPr/>
        </p:nvSpPr>
        <p:spPr>
          <a:xfrm>
            <a:off x="4298806" y="5754576"/>
            <a:ext cx="1572954" cy="57136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Action-Proxy</a:t>
            </a:r>
          </a:p>
          <a:p>
            <a:pPr algn="ctr"/>
            <a:r>
              <a:rPr kumimoji="1" lang="en-US" altLang="zh-CN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Action-Executor</a:t>
            </a:r>
          </a:p>
        </p:txBody>
      </p:sp>
      <p:sp>
        <p:nvSpPr>
          <p:cNvPr id="20" name="下箭头 19"/>
          <p:cNvSpPr/>
          <p:nvPr/>
        </p:nvSpPr>
        <p:spPr>
          <a:xfrm>
            <a:off x="4901216" y="1988531"/>
            <a:ext cx="427512" cy="210180"/>
          </a:xfrm>
          <a:prstGeom prst="downArrow">
            <a:avLst/>
          </a:prstGeom>
          <a:solidFill>
            <a:schemeClr val="bg1">
              <a:lumMod val="75000"/>
            </a:schemeClr>
          </a:solidFill>
          <a:ln w="12700" cap="flat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3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PingFang HK Regular"/>
              <a:ea typeface="PingFang HK Regular"/>
              <a:cs typeface="PingFang HK Regular"/>
              <a:sym typeface="PingFang HK Regular"/>
            </a:endParaRPr>
          </a:p>
        </p:txBody>
      </p:sp>
      <p:sp>
        <p:nvSpPr>
          <p:cNvPr id="21" name="下箭头 20"/>
          <p:cNvSpPr/>
          <p:nvPr/>
        </p:nvSpPr>
        <p:spPr>
          <a:xfrm>
            <a:off x="4884765" y="2852709"/>
            <a:ext cx="427512" cy="210180"/>
          </a:xfrm>
          <a:prstGeom prst="downArrow">
            <a:avLst/>
          </a:prstGeom>
          <a:solidFill>
            <a:schemeClr val="bg1">
              <a:lumMod val="75000"/>
            </a:schemeClr>
          </a:solidFill>
          <a:ln w="12700" cap="flat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3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PingFang HK Regular"/>
              <a:ea typeface="PingFang HK Regular"/>
              <a:cs typeface="PingFang HK Regular"/>
              <a:sym typeface="PingFang HK Regular"/>
            </a:endParaRPr>
          </a:p>
        </p:txBody>
      </p:sp>
      <p:sp>
        <p:nvSpPr>
          <p:cNvPr id="22" name="下箭头 21"/>
          <p:cNvSpPr/>
          <p:nvPr/>
        </p:nvSpPr>
        <p:spPr>
          <a:xfrm>
            <a:off x="4884765" y="3685796"/>
            <a:ext cx="427512" cy="210180"/>
          </a:xfrm>
          <a:prstGeom prst="downArrow">
            <a:avLst/>
          </a:prstGeom>
          <a:solidFill>
            <a:schemeClr val="bg1">
              <a:lumMod val="75000"/>
            </a:schemeClr>
          </a:solidFill>
          <a:ln w="12700" cap="flat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3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PingFang HK Regular"/>
              <a:ea typeface="PingFang HK Regular"/>
              <a:cs typeface="PingFang HK Regular"/>
              <a:sym typeface="PingFang HK Regular"/>
            </a:endParaRPr>
          </a:p>
        </p:txBody>
      </p:sp>
      <p:sp>
        <p:nvSpPr>
          <p:cNvPr id="23" name="下箭头 22"/>
          <p:cNvSpPr/>
          <p:nvPr/>
        </p:nvSpPr>
        <p:spPr>
          <a:xfrm>
            <a:off x="4856900" y="4580784"/>
            <a:ext cx="427512" cy="210180"/>
          </a:xfrm>
          <a:prstGeom prst="downArrow">
            <a:avLst/>
          </a:prstGeom>
          <a:solidFill>
            <a:schemeClr val="bg1">
              <a:lumMod val="75000"/>
            </a:schemeClr>
          </a:solidFill>
          <a:ln w="12700" cap="flat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3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PingFang HK Regular"/>
              <a:ea typeface="PingFang HK Regular"/>
              <a:cs typeface="PingFang HK Regular"/>
              <a:sym typeface="PingFang HK Regular"/>
            </a:endParaRPr>
          </a:p>
        </p:txBody>
      </p:sp>
      <p:sp>
        <p:nvSpPr>
          <p:cNvPr id="24" name="下箭头 23"/>
          <p:cNvSpPr/>
          <p:nvPr/>
        </p:nvSpPr>
        <p:spPr>
          <a:xfrm>
            <a:off x="4871527" y="5416380"/>
            <a:ext cx="427512" cy="210180"/>
          </a:xfrm>
          <a:prstGeom prst="downArrow">
            <a:avLst/>
          </a:prstGeom>
          <a:solidFill>
            <a:schemeClr val="bg1">
              <a:lumMod val="75000"/>
            </a:schemeClr>
          </a:solidFill>
          <a:ln w="12700" cap="flat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3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PingFang HK Regular"/>
              <a:ea typeface="PingFang HK Regular"/>
              <a:cs typeface="PingFang HK Regular"/>
              <a:sym typeface="PingFang HK Regular"/>
            </a:endParaRPr>
          </a:p>
        </p:txBody>
      </p:sp>
      <p:cxnSp>
        <p:nvCxnSpPr>
          <p:cNvPr id="25" name="肘形连接符 24"/>
          <p:cNvCxnSpPr/>
          <p:nvPr/>
        </p:nvCxnSpPr>
        <p:spPr>
          <a:xfrm rot="10800000">
            <a:off x="2225868" y="4832355"/>
            <a:ext cx="2072939" cy="1207902"/>
          </a:xfrm>
          <a:prstGeom prst="bentConnector2">
            <a:avLst/>
          </a:prstGeom>
          <a:noFill/>
          <a:ln w="25400" cap="flat">
            <a:solidFill>
              <a:schemeClr val="bg1">
                <a:lumMod val="75000"/>
              </a:schemeClr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6" name="右箭头 25"/>
          <p:cNvSpPr/>
          <p:nvPr/>
        </p:nvSpPr>
        <p:spPr>
          <a:xfrm>
            <a:off x="3262337" y="3378877"/>
            <a:ext cx="368219" cy="349610"/>
          </a:xfrm>
          <a:prstGeom prst="rightArrow">
            <a:avLst/>
          </a:prstGeom>
          <a:solidFill>
            <a:schemeClr val="accent6"/>
          </a:solidFill>
          <a:ln w="12700" cap="flat">
            <a:solidFill>
              <a:schemeClr val="accent6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3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PingFang HK Regular"/>
              <a:ea typeface="PingFang HK Regular"/>
              <a:cs typeface="PingFang HK Regular"/>
              <a:sym typeface="PingFang HK Regular"/>
            </a:endParaRPr>
          </a:p>
        </p:txBody>
      </p:sp>
      <p:sp>
        <p:nvSpPr>
          <p:cNvPr id="27" name="右箭头 26"/>
          <p:cNvSpPr/>
          <p:nvPr/>
        </p:nvSpPr>
        <p:spPr>
          <a:xfrm>
            <a:off x="3262336" y="4445944"/>
            <a:ext cx="368219" cy="349610"/>
          </a:xfrm>
          <a:prstGeom prst="rightArrow">
            <a:avLst/>
          </a:prstGeom>
          <a:solidFill>
            <a:schemeClr val="accent6"/>
          </a:solidFill>
          <a:ln w="12700" cap="flat">
            <a:solidFill>
              <a:schemeClr val="accent6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3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PingFang HK Regular"/>
              <a:ea typeface="PingFang HK Regular"/>
              <a:cs typeface="PingFang HK Regular"/>
              <a:sym typeface="PingFang HK Regular"/>
            </a:endParaRPr>
          </a:p>
        </p:txBody>
      </p:sp>
      <p:sp>
        <p:nvSpPr>
          <p:cNvPr id="29" name="智慧城市，重新定义“增长”（4点分类）"/>
          <p:cNvSpPr/>
          <p:nvPr/>
        </p:nvSpPr>
        <p:spPr>
          <a:xfrm>
            <a:off x="518027" y="279632"/>
            <a:ext cx="5636593" cy="5655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Autofit/>
          </a:bodyPr>
          <a:lstStyle>
            <a:lvl1pPr>
              <a:spcBef>
                <a:spcPts val="0"/>
              </a:spcBef>
              <a:defRPr sz="1600" spc="128">
                <a:solidFill>
                  <a:schemeClr val="accent3">
                    <a:lumOff val="-12941"/>
                  </a:schemeClr>
                </a:solidFill>
                <a:latin typeface="PingFang SC Light"/>
                <a:ea typeface="PingFang SC Light"/>
                <a:cs typeface="PingFang SC Light"/>
                <a:sym typeface="PingFang SC Light"/>
              </a:defRPr>
            </a:lvl1pPr>
          </a:lstStyle>
          <a:p>
            <a:r>
              <a:rPr lang="en-US" altLang="zh-CN" sz="3200" b="1" dirty="0">
                <a:solidFill>
                  <a:schemeClr val="tx1">
                    <a:lumMod val="25000"/>
                  </a:schemeClr>
                </a:solidFill>
              </a:rPr>
              <a:t>Engine</a:t>
            </a:r>
            <a:r>
              <a:rPr lang="zh-CN" altLang="en-US" sz="3200" b="1" dirty="0">
                <a:solidFill>
                  <a:schemeClr val="tx1">
                    <a:lumMod val="25000"/>
                  </a:schemeClr>
                </a:solidFill>
              </a:rPr>
              <a:t>模块</a:t>
            </a:r>
            <a:endParaRPr sz="3200" b="1" dirty="0">
              <a:solidFill>
                <a:schemeClr val="tx1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4718167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线连接符 8">
            <a:extLst>
              <a:ext uri="{FF2B5EF4-FFF2-40B4-BE49-F238E27FC236}">
                <a16:creationId xmlns:a16="http://schemas.microsoft.com/office/drawing/2014/main" xmlns="" id="{CBBE0440-995C-AE4A-8F3D-616C32AE526B}"/>
              </a:ext>
            </a:extLst>
          </p:cNvPr>
          <p:cNvCxnSpPr/>
          <p:nvPr/>
        </p:nvCxnSpPr>
        <p:spPr>
          <a:xfrm>
            <a:off x="4979608" y="4813705"/>
            <a:ext cx="0" cy="376197"/>
          </a:xfrm>
          <a:prstGeom prst="line">
            <a:avLst/>
          </a:prstGeom>
          <a:noFill/>
          <a:ln w="25400" cap="flat">
            <a:solidFill>
              <a:schemeClr val="accent6">
                <a:lumMod val="60000"/>
                <a:lumOff val="40000"/>
              </a:schemeClr>
            </a:solidFill>
            <a:prstDash val="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0" name="矩形 9">
            <a:extLst>
              <a:ext uri="{FF2B5EF4-FFF2-40B4-BE49-F238E27FC236}">
                <a16:creationId xmlns:a16="http://schemas.microsoft.com/office/drawing/2014/main" xmlns="" id="{62500E28-0D7F-1342-9381-13919E15F072}"/>
              </a:ext>
            </a:extLst>
          </p:cNvPr>
          <p:cNvSpPr/>
          <p:nvPr/>
        </p:nvSpPr>
        <p:spPr>
          <a:xfrm>
            <a:off x="3614315" y="5082639"/>
            <a:ext cx="7085352" cy="129133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solidFill>
              <a:schemeClr val="bg1">
                <a:lumMod val="95000"/>
              </a:schemeClr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3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PingFang HK Regular"/>
              <a:ea typeface="PingFang HK Regular"/>
              <a:cs typeface="PingFang HK Regular"/>
              <a:sym typeface="PingFang HK Regular"/>
            </a:endParaRPr>
          </a:p>
        </p:txBody>
      </p:sp>
      <p:sp>
        <p:nvSpPr>
          <p:cNvPr id="11" name="圆角矩形 10">
            <a:extLst>
              <a:ext uri="{FF2B5EF4-FFF2-40B4-BE49-F238E27FC236}">
                <a16:creationId xmlns:a16="http://schemas.microsoft.com/office/drawing/2014/main" xmlns="" id="{51CCB293-CFA1-9046-8E05-9DC9CE59F7A9}"/>
              </a:ext>
            </a:extLst>
          </p:cNvPr>
          <p:cNvSpPr/>
          <p:nvPr/>
        </p:nvSpPr>
        <p:spPr>
          <a:xfrm>
            <a:off x="1812822" y="2762532"/>
            <a:ext cx="1802156" cy="50371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800" dirty="0">
                <a:solidFill>
                  <a:schemeClr val="tx1">
                    <a:lumMod val="50000"/>
                  </a:schemeClr>
                </a:solidFill>
              </a:rPr>
              <a:t>订单</a:t>
            </a:r>
            <a:r>
              <a:rPr kumimoji="1" lang="en-US" altLang="zh-CN" sz="1800" dirty="0">
                <a:solidFill>
                  <a:schemeClr val="tx1">
                    <a:lumMod val="50000"/>
                  </a:schemeClr>
                </a:solidFill>
              </a:rPr>
              <a:t>/</a:t>
            </a:r>
            <a:r>
              <a:rPr kumimoji="1" lang="zh-CN" altLang="en-US" sz="1800" dirty="0">
                <a:solidFill>
                  <a:schemeClr val="tx1">
                    <a:lumMod val="50000"/>
                  </a:schemeClr>
                </a:solidFill>
              </a:rPr>
              <a:t>用户事件</a:t>
            </a:r>
          </a:p>
        </p:txBody>
      </p:sp>
      <p:sp>
        <p:nvSpPr>
          <p:cNvPr id="12" name="圆角矩形 11">
            <a:extLst>
              <a:ext uri="{FF2B5EF4-FFF2-40B4-BE49-F238E27FC236}">
                <a16:creationId xmlns:a16="http://schemas.microsoft.com/office/drawing/2014/main" xmlns="" id="{77BD320D-86CB-1248-962A-44F9786BFCAA}"/>
              </a:ext>
            </a:extLst>
          </p:cNvPr>
          <p:cNvSpPr/>
          <p:nvPr/>
        </p:nvSpPr>
        <p:spPr>
          <a:xfrm>
            <a:off x="6729278" y="2827578"/>
            <a:ext cx="1802156" cy="50371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800" dirty="0">
                <a:solidFill>
                  <a:schemeClr val="tx1">
                    <a:lumMod val="50000"/>
                  </a:schemeClr>
                </a:solidFill>
              </a:rPr>
              <a:t>POPE</a:t>
            </a:r>
            <a:r>
              <a:rPr kumimoji="1" lang="zh-CN" altLang="en-US" sz="1800" dirty="0">
                <a:solidFill>
                  <a:schemeClr val="tx1">
                    <a:lumMod val="50000"/>
                  </a:schemeClr>
                </a:solidFill>
              </a:rPr>
              <a:t>事件</a:t>
            </a:r>
          </a:p>
        </p:txBody>
      </p:sp>
      <p:sp>
        <p:nvSpPr>
          <p:cNvPr id="13" name="圆角矩形 12">
            <a:extLst>
              <a:ext uri="{FF2B5EF4-FFF2-40B4-BE49-F238E27FC236}">
                <a16:creationId xmlns:a16="http://schemas.microsoft.com/office/drawing/2014/main" xmlns="" id="{FE352DCE-9E4C-3745-BCA4-50D38DF8F933}"/>
              </a:ext>
            </a:extLst>
          </p:cNvPr>
          <p:cNvSpPr/>
          <p:nvPr/>
        </p:nvSpPr>
        <p:spPr>
          <a:xfrm>
            <a:off x="9066743" y="2827577"/>
            <a:ext cx="1537922" cy="50371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800" dirty="0">
                <a:solidFill>
                  <a:schemeClr val="tx1">
                    <a:lumMod val="50000"/>
                  </a:schemeClr>
                </a:solidFill>
              </a:rPr>
              <a:t>Event-MQ1</a:t>
            </a:r>
            <a:endParaRPr kumimoji="1" lang="zh-CN" altLang="en-US" sz="18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4" name="圆角矩形 13">
            <a:extLst>
              <a:ext uri="{FF2B5EF4-FFF2-40B4-BE49-F238E27FC236}">
                <a16:creationId xmlns:a16="http://schemas.microsoft.com/office/drawing/2014/main" xmlns="" id="{488F7E38-BE91-1B40-A4AE-E938E59521B8}"/>
              </a:ext>
            </a:extLst>
          </p:cNvPr>
          <p:cNvSpPr/>
          <p:nvPr/>
        </p:nvSpPr>
        <p:spPr>
          <a:xfrm>
            <a:off x="6729278" y="3590501"/>
            <a:ext cx="1802156" cy="50371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800" dirty="0" err="1">
                <a:solidFill>
                  <a:schemeClr val="tx1">
                    <a:lumMod val="50000"/>
                  </a:schemeClr>
                </a:solidFill>
              </a:rPr>
              <a:t>Flink</a:t>
            </a:r>
            <a:r>
              <a:rPr kumimoji="1" lang="zh-CN" altLang="en-US" sz="1800" dirty="0">
                <a:solidFill>
                  <a:schemeClr val="tx1">
                    <a:lumMod val="50000"/>
                  </a:schemeClr>
                </a:solidFill>
              </a:rPr>
              <a:t>事件</a:t>
            </a:r>
          </a:p>
        </p:txBody>
      </p:sp>
      <p:sp>
        <p:nvSpPr>
          <p:cNvPr id="15" name="圆角矩形 14">
            <a:extLst>
              <a:ext uri="{FF2B5EF4-FFF2-40B4-BE49-F238E27FC236}">
                <a16:creationId xmlns:a16="http://schemas.microsoft.com/office/drawing/2014/main" xmlns="" id="{301BF64C-998F-3242-9B97-9E975882E4B7}"/>
              </a:ext>
            </a:extLst>
          </p:cNvPr>
          <p:cNvSpPr/>
          <p:nvPr/>
        </p:nvSpPr>
        <p:spPr>
          <a:xfrm>
            <a:off x="6729278" y="4339077"/>
            <a:ext cx="1802156" cy="50371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800" dirty="0">
                <a:solidFill>
                  <a:schemeClr val="tx1">
                    <a:lumMod val="50000"/>
                  </a:schemeClr>
                </a:solidFill>
              </a:rPr>
              <a:t>复杂事件模式匹配</a:t>
            </a:r>
          </a:p>
        </p:txBody>
      </p:sp>
      <p:sp>
        <p:nvSpPr>
          <p:cNvPr id="16" name="圆角矩形 15">
            <a:extLst>
              <a:ext uri="{FF2B5EF4-FFF2-40B4-BE49-F238E27FC236}">
                <a16:creationId xmlns:a16="http://schemas.microsoft.com/office/drawing/2014/main" xmlns="" id="{C29F5146-5EC3-8A4B-A19F-381C833C3680}"/>
              </a:ext>
            </a:extLst>
          </p:cNvPr>
          <p:cNvSpPr/>
          <p:nvPr/>
        </p:nvSpPr>
        <p:spPr>
          <a:xfrm>
            <a:off x="9027080" y="4339078"/>
            <a:ext cx="1577585" cy="50371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800" dirty="0">
                <a:solidFill>
                  <a:schemeClr val="tx1">
                    <a:lumMod val="50000"/>
                  </a:schemeClr>
                </a:solidFill>
              </a:rPr>
              <a:t>Event-MQ2</a:t>
            </a:r>
            <a:endParaRPr kumimoji="1" lang="zh-CN" altLang="en-US" sz="18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7" name="圆角矩形 16">
            <a:extLst>
              <a:ext uri="{FF2B5EF4-FFF2-40B4-BE49-F238E27FC236}">
                <a16:creationId xmlns:a16="http://schemas.microsoft.com/office/drawing/2014/main" xmlns="" id="{BB28D306-E5EA-EB44-BDD1-DFC9035D8ADC}"/>
              </a:ext>
            </a:extLst>
          </p:cNvPr>
          <p:cNvSpPr/>
          <p:nvPr/>
        </p:nvSpPr>
        <p:spPr>
          <a:xfrm>
            <a:off x="1812822" y="4339079"/>
            <a:ext cx="1802156" cy="50371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800" dirty="0">
                <a:solidFill>
                  <a:schemeClr val="tx1">
                    <a:lumMod val="50000"/>
                  </a:schemeClr>
                </a:solidFill>
              </a:rPr>
              <a:t>活动信息</a:t>
            </a:r>
          </a:p>
        </p:txBody>
      </p:sp>
      <p:sp>
        <p:nvSpPr>
          <p:cNvPr id="18" name="圆角矩形 17">
            <a:extLst>
              <a:ext uri="{FF2B5EF4-FFF2-40B4-BE49-F238E27FC236}">
                <a16:creationId xmlns:a16="http://schemas.microsoft.com/office/drawing/2014/main" xmlns="" id="{BE5335E0-C944-E441-B749-1216534A47A4}"/>
              </a:ext>
            </a:extLst>
          </p:cNvPr>
          <p:cNvSpPr/>
          <p:nvPr/>
        </p:nvSpPr>
        <p:spPr>
          <a:xfrm>
            <a:off x="4162386" y="4339078"/>
            <a:ext cx="1802156" cy="50371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800" dirty="0">
                <a:solidFill>
                  <a:schemeClr val="tx1">
                    <a:lumMod val="50000"/>
                  </a:schemeClr>
                </a:solidFill>
              </a:rPr>
              <a:t>事件模式构造</a:t>
            </a:r>
          </a:p>
        </p:txBody>
      </p:sp>
      <p:sp>
        <p:nvSpPr>
          <p:cNvPr id="19" name="圆角矩形 18">
            <a:extLst>
              <a:ext uri="{FF2B5EF4-FFF2-40B4-BE49-F238E27FC236}">
                <a16:creationId xmlns:a16="http://schemas.microsoft.com/office/drawing/2014/main" xmlns="" id="{85197865-A4D1-5A40-8229-A40CA7A90CD2}"/>
              </a:ext>
            </a:extLst>
          </p:cNvPr>
          <p:cNvSpPr/>
          <p:nvPr/>
        </p:nvSpPr>
        <p:spPr>
          <a:xfrm>
            <a:off x="4097832" y="2762532"/>
            <a:ext cx="1802156" cy="50371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800" dirty="0">
                <a:solidFill>
                  <a:schemeClr val="tx1">
                    <a:lumMod val="50000"/>
                  </a:schemeClr>
                </a:solidFill>
              </a:rPr>
              <a:t>UDF</a:t>
            </a:r>
            <a:endParaRPr kumimoji="1" lang="zh-CN" altLang="en-US" sz="1800" dirty="0">
              <a:solidFill>
                <a:schemeClr val="tx1">
                  <a:lumMod val="50000"/>
                </a:schemeClr>
              </a:solidFill>
            </a:endParaRPr>
          </a:p>
        </p:txBody>
      </p:sp>
      <p:cxnSp>
        <p:nvCxnSpPr>
          <p:cNvPr id="20" name="直线箭头连接符 19">
            <a:extLst>
              <a:ext uri="{FF2B5EF4-FFF2-40B4-BE49-F238E27FC236}">
                <a16:creationId xmlns:a16="http://schemas.microsoft.com/office/drawing/2014/main" xmlns="" id="{BDD4ADD9-1315-8542-BF91-B21F0049B0DA}"/>
              </a:ext>
            </a:extLst>
          </p:cNvPr>
          <p:cNvCxnSpPr/>
          <p:nvPr/>
        </p:nvCxnSpPr>
        <p:spPr>
          <a:xfrm>
            <a:off x="3614978" y="3073765"/>
            <a:ext cx="482854" cy="0"/>
          </a:xfrm>
          <a:prstGeom prst="straightConnector1">
            <a:avLst/>
          </a:prstGeom>
          <a:noFill/>
          <a:ln w="25400" cap="flat">
            <a:solidFill>
              <a:schemeClr val="accent6">
                <a:lumMod val="60000"/>
                <a:lumOff val="40000"/>
              </a:schemeClr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1" name="直线箭头连接符 20">
            <a:extLst>
              <a:ext uri="{FF2B5EF4-FFF2-40B4-BE49-F238E27FC236}">
                <a16:creationId xmlns:a16="http://schemas.microsoft.com/office/drawing/2014/main" xmlns="" id="{22A3928E-BFEF-0249-B4F8-BDDAA919B5BF}"/>
              </a:ext>
            </a:extLst>
          </p:cNvPr>
          <p:cNvCxnSpPr>
            <a:endCxn id="13" idx="1"/>
          </p:cNvCxnSpPr>
          <p:nvPr/>
        </p:nvCxnSpPr>
        <p:spPr>
          <a:xfrm>
            <a:off x="5899988" y="3073765"/>
            <a:ext cx="829290" cy="5671"/>
          </a:xfrm>
          <a:prstGeom prst="straightConnector1">
            <a:avLst/>
          </a:prstGeom>
          <a:noFill/>
          <a:ln w="25400" cap="flat">
            <a:solidFill>
              <a:schemeClr val="accent6">
                <a:lumMod val="60000"/>
                <a:lumOff val="40000"/>
              </a:schemeClr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2" name="直线箭头连接符 21">
            <a:extLst>
              <a:ext uri="{FF2B5EF4-FFF2-40B4-BE49-F238E27FC236}">
                <a16:creationId xmlns:a16="http://schemas.microsoft.com/office/drawing/2014/main" xmlns="" id="{21D9BD8F-B752-1F44-9E0B-12A60C847B3F}"/>
              </a:ext>
            </a:extLst>
          </p:cNvPr>
          <p:cNvCxnSpPr>
            <a:stCxn id="13" idx="3"/>
            <a:endCxn id="14" idx="1"/>
          </p:cNvCxnSpPr>
          <p:nvPr/>
        </p:nvCxnSpPr>
        <p:spPr>
          <a:xfrm flipV="1">
            <a:off x="8531434" y="3079435"/>
            <a:ext cx="535309" cy="1"/>
          </a:xfrm>
          <a:prstGeom prst="straightConnector1">
            <a:avLst/>
          </a:prstGeom>
          <a:noFill/>
          <a:ln w="25400" cap="flat">
            <a:solidFill>
              <a:schemeClr val="accent6">
                <a:lumMod val="60000"/>
                <a:lumOff val="40000"/>
              </a:schemeClr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3" name="肘形连接符 22">
            <a:extLst>
              <a:ext uri="{FF2B5EF4-FFF2-40B4-BE49-F238E27FC236}">
                <a16:creationId xmlns:a16="http://schemas.microsoft.com/office/drawing/2014/main" xmlns="" id="{54E21418-B7A7-6F4F-8203-CB2BC7F60680}"/>
              </a:ext>
            </a:extLst>
          </p:cNvPr>
          <p:cNvCxnSpPr>
            <a:endCxn id="15" idx="1"/>
          </p:cNvCxnSpPr>
          <p:nvPr/>
        </p:nvCxnSpPr>
        <p:spPr>
          <a:xfrm rot="16200000" flipH="1">
            <a:off x="6127305" y="3240386"/>
            <a:ext cx="768592" cy="435353"/>
          </a:xfrm>
          <a:prstGeom prst="bentConnector2">
            <a:avLst/>
          </a:prstGeom>
          <a:noFill/>
          <a:ln w="25400" cap="flat">
            <a:solidFill>
              <a:schemeClr val="accent6">
                <a:lumMod val="60000"/>
                <a:lumOff val="40000"/>
              </a:schemeClr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4" name="直线箭头连接符 23">
            <a:extLst>
              <a:ext uri="{FF2B5EF4-FFF2-40B4-BE49-F238E27FC236}">
                <a16:creationId xmlns:a16="http://schemas.microsoft.com/office/drawing/2014/main" xmlns="" id="{4BE292AD-8E8C-EC42-9C9D-9721E97FFFB3}"/>
              </a:ext>
            </a:extLst>
          </p:cNvPr>
          <p:cNvCxnSpPr>
            <a:stCxn id="15" idx="2"/>
            <a:endCxn id="16" idx="0"/>
          </p:cNvCxnSpPr>
          <p:nvPr/>
        </p:nvCxnSpPr>
        <p:spPr>
          <a:xfrm>
            <a:off x="7630356" y="4094216"/>
            <a:ext cx="0" cy="244861"/>
          </a:xfrm>
          <a:prstGeom prst="straightConnector1">
            <a:avLst/>
          </a:prstGeom>
          <a:noFill/>
          <a:ln w="25400" cap="flat">
            <a:solidFill>
              <a:schemeClr val="accent6">
                <a:lumMod val="60000"/>
                <a:lumOff val="40000"/>
              </a:schemeClr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5" name="直线箭头连接符 24">
            <a:extLst>
              <a:ext uri="{FF2B5EF4-FFF2-40B4-BE49-F238E27FC236}">
                <a16:creationId xmlns:a16="http://schemas.microsoft.com/office/drawing/2014/main" xmlns="" id="{5557F81C-21FF-BC4D-96AA-06B58B858533}"/>
              </a:ext>
            </a:extLst>
          </p:cNvPr>
          <p:cNvCxnSpPr>
            <a:stCxn id="16" idx="3"/>
            <a:endCxn id="17" idx="1"/>
          </p:cNvCxnSpPr>
          <p:nvPr/>
        </p:nvCxnSpPr>
        <p:spPr>
          <a:xfrm>
            <a:off x="8531434" y="4590935"/>
            <a:ext cx="495646" cy="1"/>
          </a:xfrm>
          <a:prstGeom prst="straightConnector1">
            <a:avLst/>
          </a:prstGeom>
          <a:noFill/>
          <a:ln w="25400" cap="flat">
            <a:solidFill>
              <a:schemeClr val="accent6">
                <a:lumMod val="60000"/>
                <a:lumOff val="40000"/>
              </a:schemeClr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6" name="直线箭头连接符 25">
            <a:extLst>
              <a:ext uri="{FF2B5EF4-FFF2-40B4-BE49-F238E27FC236}">
                <a16:creationId xmlns:a16="http://schemas.microsoft.com/office/drawing/2014/main" xmlns="" id="{F24377F8-7EB3-1E49-B10E-1338D6918E9B}"/>
              </a:ext>
            </a:extLst>
          </p:cNvPr>
          <p:cNvCxnSpPr>
            <a:stCxn id="18" idx="3"/>
            <a:endCxn id="19" idx="1"/>
          </p:cNvCxnSpPr>
          <p:nvPr/>
        </p:nvCxnSpPr>
        <p:spPr>
          <a:xfrm flipV="1">
            <a:off x="3614978" y="4590936"/>
            <a:ext cx="547408" cy="1"/>
          </a:xfrm>
          <a:prstGeom prst="straightConnector1">
            <a:avLst/>
          </a:prstGeom>
          <a:noFill/>
          <a:ln w="25400" cap="flat">
            <a:solidFill>
              <a:schemeClr val="accent6">
                <a:lumMod val="60000"/>
                <a:lumOff val="40000"/>
              </a:schemeClr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7" name="直线箭头连接符 26">
            <a:extLst>
              <a:ext uri="{FF2B5EF4-FFF2-40B4-BE49-F238E27FC236}">
                <a16:creationId xmlns:a16="http://schemas.microsoft.com/office/drawing/2014/main" xmlns="" id="{8381D0E8-FDE6-B74B-A048-B5C90C1E51D0}"/>
              </a:ext>
            </a:extLst>
          </p:cNvPr>
          <p:cNvCxnSpPr>
            <a:stCxn id="19" idx="3"/>
            <a:endCxn id="16" idx="1"/>
          </p:cNvCxnSpPr>
          <p:nvPr/>
        </p:nvCxnSpPr>
        <p:spPr>
          <a:xfrm flipV="1">
            <a:off x="5964542" y="4590935"/>
            <a:ext cx="764736" cy="1"/>
          </a:xfrm>
          <a:prstGeom prst="straightConnector1">
            <a:avLst/>
          </a:prstGeom>
          <a:noFill/>
          <a:ln w="25400" cap="flat">
            <a:solidFill>
              <a:schemeClr val="accent6">
                <a:lumMod val="60000"/>
                <a:lumOff val="40000"/>
              </a:schemeClr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8" name="矩形 27">
            <a:extLst>
              <a:ext uri="{FF2B5EF4-FFF2-40B4-BE49-F238E27FC236}">
                <a16:creationId xmlns:a16="http://schemas.microsoft.com/office/drawing/2014/main" xmlns="" id="{EECBD74D-9B78-5B42-AF19-F8D043C99C05}"/>
              </a:ext>
            </a:extLst>
          </p:cNvPr>
          <p:cNvSpPr/>
          <p:nvPr/>
        </p:nvSpPr>
        <p:spPr>
          <a:xfrm>
            <a:off x="3717075" y="5204426"/>
            <a:ext cx="6982592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altLang="zh-CN" sz="1400" dirty="0" err="1">
                <a:solidFill>
                  <a:srgbClr val="333333"/>
                </a:solidFill>
                <a:latin typeface="Consolas" charset="0"/>
              </a:rPr>
              <a:t>Pattern.beginWith</a:t>
            </a:r>
            <a:r>
              <a:rPr lang="en-US" altLang="zh-CN" sz="1400" dirty="0">
                <a:solidFill>
                  <a:srgbClr val="333333"/>
                </a:solidFill>
                <a:latin typeface="Consolas" charset="0"/>
              </a:rPr>
              <a:t>("1").where(</a:t>
            </a:r>
            <a:r>
              <a:rPr lang="en-US" altLang="zh-CN" sz="1400" dirty="0" err="1">
                <a:solidFill>
                  <a:srgbClr val="333333"/>
                </a:solidFill>
                <a:latin typeface="Consolas" charset="0"/>
              </a:rPr>
              <a:t>eventId</a:t>
            </a:r>
            <a:r>
              <a:rPr lang="en-US" altLang="zh-CN" sz="1400" dirty="0">
                <a:solidFill>
                  <a:srgbClr val="333333"/>
                </a:solidFill>
                <a:latin typeface="Consolas" charset="0"/>
              </a:rPr>
              <a:t> = "open") //</a:t>
            </a:r>
            <a:r>
              <a:rPr lang="zh-CN" altLang="en-US" sz="1400" dirty="0">
                <a:solidFill>
                  <a:srgbClr val="333333"/>
                </a:solidFill>
                <a:latin typeface="Consolas" charset="0"/>
              </a:rPr>
              <a:t>匹配打开</a:t>
            </a:r>
          </a:p>
          <a:p>
            <a:pPr fontAlgn="base"/>
            <a:r>
              <a:rPr lang="en-US" altLang="zh-CN" sz="1400" dirty="0">
                <a:solidFill>
                  <a:srgbClr val="333333"/>
                </a:solidFill>
                <a:latin typeface="Consolas" charset="0"/>
              </a:rPr>
              <a:t>.</a:t>
            </a:r>
            <a:r>
              <a:rPr lang="en-US" altLang="zh-CN" sz="1400" dirty="0" err="1">
                <a:solidFill>
                  <a:srgbClr val="333333"/>
                </a:solidFill>
                <a:latin typeface="Consolas" charset="0"/>
              </a:rPr>
              <a:t>followedBy</a:t>
            </a:r>
            <a:r>
              <a:rPr lang="en-US" altLang="zh-CN" sz="1400" dirty="0">
                <a:solidFill>
                  <a:srgbClr val="333333"/>
                </a:solidFill>
                <a:latin typeface="Consolas" charset="0"/>
              </a:rPr>
              <a:t>("2").where(</a:t>
            </a:r>
            <a:r>
              <a:rPr lang="en-US" altLang="zh-CN" sz="1400" dirty="0" err="1">
                <a:solidFill>
                  <a:srgbClr val="333333"/>
                </a:solidFill>
                <a:latin typeface="Consolas" charset="0"/>
              </a:rPr>
              <a:t>eventId</a:t>
            </a:r>
            <a:r>
              <a:rPr lang="en-US" altLang="zh-CN" sz="1400" dirty="0">
                <a:solidFill>
                  <a:srgbClr val="333333"/>
                </a:solidFill>
                <a:latin typeface="Consolas" charset="0"/>
              </a:rPr>
              <a:t> = "bubble").</a:t>
            </a:r>
            <a:r>
              <a:rPr lang="en-US" altLang="zh-CN" sz="1400" dirty="0" err="1">
                <a:solidFill>
                  <a:srgbClr val="333333"/>
                </a:solidFill>
                <a:latin typeface="Consolas" charset="0"/>
              </a:rPr>
              <a:t>followedBy</a:t>
            </a:r>
            <a:r>
              <a:rPr lang="en-US" altLang="zh-CN" sz="1400" dirty="0">
                <a:solidFill>
                  <a:srgbClr val="333333"/>
                </a:solidFill>
                <a:latin typeface="Consolas" charset="0"/>
              </a:rPr>
              <a:t>("3").where(</a:t>
            </a:r>
            <a:r>
              <a:rPr lang="en-US" altLang="zh-CN" sz="1400" dirty="0" err="1">
                <a:solidFill>
                  <a:srgbClr val="333333"/>
                </a:solidFill>
                <a:latin typeface="Consolas" charset="0"/>
              </a:rPr>
              <a:t>eventId</a:t>
            </a:r>
            <a:r>
              <a:rPr lang="en-US" altLang="zh-CN" sz="1400" dirty="0">
                <a:solidFill>
                  <a:srgbClr val="333333"/>
                </a:solidFill>
                <a:latin typeface="Consolas" charset="0"/>
              </a:rPr>
              <a:t> = "bubble") //</a:t>
            </a:r>
            <a:r>
              <a:rPr lang="zh-CN" altLang="en-US" sz="1400" dirty="0">
                <a:solidFill>
                  <a:srgbClr val="333333"/>
                </a:solidFill>
                <a:latin typeface="Consolas" charset="0"/>
              </a:rPr>
              <a:t>匹配两次冒泡</a:t>
            </a:r>
          </a:p>
          <a:p>
            <a:pPr fontAlgn="base"/>
            <a:r>
              <a:rPr lang="en-US" altLang="zh-CN" sz="1400" dirty="0">
                <a:solidFill>
                  <a:srgbClr val="333333"/>
                </a:solidFill>
                <a:latin typeface="Consolas" charset="0"/>
              </a:rPr>
              <a:t>.</a:t>
            </a:r>
            <a:r>
              <a:rPr lang="en-US" altLang="zh-CN" sz="1400" dirty="0" err="1">
                <a:solidFill>
                  <a:srgbClr val="333333"/>
                </a:solidFill>
                <a:latin typeface="Consolas" charset="0"/>
              </a:rPr>
              <a:t>abortWith</a:t>
            </a:r>
            <a:r>
              <a:rPr lang="en-US" altLang="zh-CN" sz="1400" dirty="0">
                <a:solidFill>
                  <a:srgbClr val="333333"/>
                </a:solidFill>
                <a:latin typeface="Consolas" charset="0"/>
              </a:rPr>
              <a:t>("order").wait(30s)  //</a:t>
            </a:r>
            <a:r>
              <a:rPr lang="zh-CN" altLang="en-US" sz="1400" dirty="0">
                <a:solidFill>
                  <a:srgbClr val="333333"/>
                </a:solidFill>
                <a:latin typeface="Consolas" charset="0"/>
              </a:rPr>
              <a:t>匹配</a:t>
            </a:r>
            <a:r>
              <a:rPr lang="en-US" altLang="zh-CN" sz="1400" dirty="0">
                <a:solidFill>
                  <a:srgbClr val="333333"/>
                </a:solidFill>
                <a:latin typeface="Consolas" charset="0"/>
              </a:rPr>
              <a:t>30s </a:t>
            </a:r>
            <a:r>
              <a:rPr lang="zh-CN" altLang="en-US" sz="1400" dirty="0">
                <a:solidFill>
                  <a:srgbClr val="333333"/>
                </a:solidFill>
                <a:latin typeface="Consolas" charset="0"/>
              </a:rPr>
              <a:t>内未发单</a:t>
            </a:r>
          </a:p>
          <a:p>
            <a:pPr fontAlgn="base"/>
            <a:r>
              <a:rPr lang="en-US" altLang="zh-CN" sz="1400" dirty="0">
                <a:solidFill>
                  <a:srgbClr val="333333"/>
                </a:solidFill>
                <a:latin typeface="Consolas" charset="0"/>
              </a:rPr>
              <a:t>.issue("'</a:t>
            </a:r>
            <a:r>
              <a:rPr lang="en-US" altLang="zh-CN" sz="1400" dirty="0" err="1">
                <a:solidFill>
                  <a:srgbClr val="333333"/>
                </a:solidFill>
                <a:latin typeface="Consolas" charset="0"/>
              </a:rPr>
              <a:t>newEventID</a:t>
            </a:r>
            <a:r>
              <a:rPr lang="en-US" altLang="zh-CN" sz="1400" dirty="0">
                <a:solidFill>
                  <a:srgbClr val="333333"/>
                </a:solidFill>
                <a:latin typeface="Consolas" charset="0"/>
              </a:rPr>
              <a:t>' as id, second.*");//</a:t>
            </a:r>
            <a:r>
              <a:rPr lang="zh-CN" altLang="en-US" sz="1400" dirty="0">
                <a:solidFill>
                  <a:srgbClr val="333333"/>
                </a:solidFill>
                <a:latin typeface="Consolas" charset="0"/>
              </a:rPr>
              <a:t>向运营引擎发出一个新的事件</a:t>
            </a: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xmlns="" id="{EC4F31DF-E411-D044-9FC7-EF49B2182387}"/>
              </a:ext>
            </a:extLst>
          </p:cNvPr>
          <p:cNvSpPr/>
          <p:nvPr/>
        </p:nvSpPr>
        <p:spPr>
          <a:xfrm>
            <a:off x="3614315" y="4231300"/>
            <a:ext cx="543739" cy="29007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>
                <a:solidFill>
                  <a:schemeClr val="tx1">
                    <a:lumMod val="1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规则</a:t>
            </a:r>
            <a:endParaRPr lang="zh-CN" altLang="en-US" sz="1400" dirty="0">
              <a:solidFill>
                <a:schemeClr val="tx1">
                  <a:lumMod val="10000"/>
                </a:schemeClr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30" name="圆角矩形 29">
            <a:extLst>
              <a:ext uri="{FF2B5EF4-FFF2-40B4-BE49-F238E27FC236}">
                <a16:creationId xmlns:a16="http://schemas.microsoft.com/office/drawing/2014/main" xmlns="" id="{8AC6F3E3-340D-2E4A-82A1-F88AF39CB7B3}"/>
              </a:ext>
            </a:extLst>
          </p:cNvPr>
          <p:cNvSpPr/>
          <p:nvPr/>
        </p:nvSpPr>
        <p:spPr>
          <a:xfrm>
            <a:off x="903686" y="1210852"/>
            <a:ext cx="486428" cy="135250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600">
                <a:ln w="0"/>
                <a:solidFill>
                  <a:schemeClr val="tx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模块功能</a:t>
            </a:r>
            <a:endParaRPr kumimoji="1" lang="zh-CN" altLang="en-US" sz="1600" dirty="0">
              <a:ln w="0"/>
              <a:solidFill>
                <a:schemeClr val="tx1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1" name="圆角矩形 30">
            <a:extLst>
              <a:ext uri="{FF2B5EF4-FFF2-40B4-BE49-F238E27FC236}">
                <a16:creationId xmlns:a16="http://schemas.microsoft.com/office/drawing/2014/main" xmlns="" id="{9BB30DE1-BDF7-584C-A575-7FCAF7553BEA}"/>
              </a:ext>
            </a:extLst>
          </p:cNvPr>
          <p:cNvSpPr/>
          <p:nvPr/>
        </p:nvSpPr>
        <p:spPr>
          <a:xfrm>
            <a:off x="911745" y="2986575"/>
            <a:ext cx="486428" cy="135250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600" dirty="0">
                <a:ln w="0"/>
                <a:solidFill>
                  <a:schemeClr val="tx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模块数据流</a:t>
            </a:r>
          </a:p>
        </p:txBody>
      </p:sp>
      <p:sp>
        <p:nvSpPr>
          <p:cNvPr id="32" name="圆角矩形 31">
            <a:extLst>
              <a:ext uri="{FF2B5EF4-FFF2-40B4-BE49-F238E27FC236}">
                <a16:creationId xmlns:a16="http://schemas.microsoft.com/office/drawing/2014/main" xmlns="" id="{BF32B490-6F40-B444-BFDA-080128541CAB}"/>
              </a:ext>
            </a:extLst>
          </p:cNvPr>
          <p:cNvSpPr/>
          <p:nvPr/>
        </p:nvSpPr>
        <p:spPr>
          <a:xfrm>
            <a:off x="1777246" y="1775627"/>
            <a:ext cx="1213221" cy="283420"/>
          </a:xfrm>
          <a:prstGeom prst="round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800" dirty="0">
                <a:solidFill>
                  <a:schemeClr val="bg1"/>
                </a:solidFill>
              </a:rPr>
              <a:t>消息接入</a:t>
            </a:r>
          </a:p>
        </p:txBody>
      </p:sp>
      <p:sp>
        <p:nvSpPr>
          <p:cNvPr id="33" name="圆角矩形 32">
            <a:extLst>
              <a:ext uri="{FF2B5EF4-FFF2-40B4-BE49-F238E27FC236}">
                <a16:creationId xmlns:a16="http://schemas.microsoft.com/office/drawing/2014/main" xmlns="" id="{7256B2CE-B15D-424A-9C75-B242CB211AE3}"/>
              </a:ext>
            </a:extLst>
          </p:cNvPr>
          <p:cNvSpPr/>
          <p:nvPr/>
        </p:nvSpPr>
        <p:spPr>
          <a:xfrm>
            <a:off x="3259555" y="1775626"/>
            <a:ext cx="1213221" cy="283420"/>
          </a:xfrm>
          <a:prstGeom prst="round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800" dirty="0">
                <a:solidFill>
                  <a:schemeClr val="bg1"/>
                </a:solidFill>
              </a:rPr>
              <a:t>消息过滤</a:t>
            </a:r>
          </a:p>
        </p:txBody>
      </p:sp>
      <p:sp>
        <p:nvSpPr>
          <p:cNvPr id="34" name="圆角矩形 33">
            <a:extLst>
              <a:ext uri="{FF2B5EF4-FFF2-40B4-BE49-F238E27FC236}">
                <a16:creationId xmlns:a16="http://schemas.microsoft.com/office/drawing/2014/main" xmlns="" id="{05C8C140-4781-0548-87E4-4925E27F814C}"/>
              </a:ext>
            </a:extLst>
          </p:cNvPr>
          <p:cNvSpPr/>
          <p:nvPr/>
        </p:nvSpPr>
        <p:spPr>
          <a:xfrm>
            <a:off x="4761082" y="1774904"/>
            <a:ext cx="1213221" cy="283420"/>
          </a:xfrm>
          <a:prstGeom prst="round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800" dirty="0">
                <a:solidFill>
                  <a:schemeClr val="bg1"/>
                </a:solidFill>
              </a:rPr>
              <a:t>消息去重</a:t>
            </a:r>
          </a:p>
        </p:txBody>
      </p:sp>
      <p:sp>
        <p:nvSpPr>
          <p:cNvPr id="35" name="圆角矩形 34">
            <a:extLst>
              <a:ext uri="{FF2B5EF4-FFF2-40B4-BE49-F238E27FC236}">
                <a16:creationId xmlns:a16="http://schemas.microsoft.com/office/drawing/2014/main" xmlns="" id="{7D1FD17A-204E-2347-B2AF-BC5AF7365D57}"/>
              </a:ext>
            </a:extLst>
          </p:cNvPr>
          <p:cNvSpPr/>
          <p:nvPr/>
        </p:nvSpPr>
        <p:spPr>
          <a:xfrm>
            <a:off x="6243391" y="1773619"/>
            <a:ext cx="1639710" cy="283420"/>
          </a:xfrm>
          <a:prstGeom prst="round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800">
                <a:solidFill>
                  <a:schemeClr val="bg1"/>
                </a:solidFill>
              </a:rPr>
              <a:t>消息字段加工</a:t>
            </a:r>
            <a:endParaRPr kumimoji="1" lang="zh-CN" altLang="en-US" sz="1800" dirty="0">
              <a:solidFill>
                <a:schemeClr val="bg1"/>
              </a:solidFill>
            </a:endParaRPr>
          </a:p>
        </p:txBody>
      </p:sp>
      <p:sp>
        <p:nvSpPr>
          <p:cNvPr id="36" name="圆角矩形 35">
            <a:extLst>
              <a:ext uri="{FF2B5EF4-FFF2-40B4-BE49-F238E27FC236}">
                <a16:creationId xmlns:a16="http://schemas.microsoft.com/office/drawing/2014/main" xmlns="" id="{B30954B9-162E-C14B-8A50-EA67C94B4EC0}"/>
              </a:ext>
            </a:extLst>
          </p:cNvPr>
          <p:cNvSpPr/>
          <p:nvPr/>
        </p:nvSpPr>
        <p:spPr>
          <a:xfrm>
            <a:off x="1772302" y="2278872"/>
            <a:ext cx="1640734" cy="291315"/>
          </a:xfrm>
          <a:prstGeom prst="round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800" dirty="0">
                <a:solidFill>
                  <a:schemeClr val="bg1"/>
                </a:solidFill>
              </a:rPr>
              <a:t>用户行为检测</a:t>
            </a:r>
          </a:p>
        </p:txBody>
      </p:sp>
      <p:sp>
        <p:nvSpPr>
          <p:cNvPr id="37" name="圆角矩形 36">
            <a:extLst>
              <a:ext uri="{FF2B5EF4-FFF2-40B4-BE49-F238E27FC236}">
                <a16:creationId xmlns:a16="http://schemas.microsoft.com/office/drawing/2014/main" xmlns="" id="{89DAEF49-BC5B-2E40-92E5-956327433767}"/>
              </a:ext>
            </a:extLst>
          </p:cNvPr>
          <p:cNvSpPr/>
          <p:nvPr/>
        </p:nvSpPr>
        <p:spPr>
          <a:xfrm>
            <a:off x="3743727" y="2278275"/>
            <a:ext cx="2156261" cy="288896"/>
          </a:xfrm>
          <a:prstGeom prst="round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800" dirty="0">
                <a:solidFill>
                  <a:schemeClr val="bg1"/>
                </a:solidFill>
              </a:rPr>
              <a:t>复杂事件模式匹配</a:t>
            </a:r>
          </a:p>
        </p:txBody>
      </p:sp>
      <p:sp>
        <p:nvSpPr>
          <p:cNvPr id="38" name="圆角矩形 37">
            <a:extLst>
              <a:ext uri="{FF2B5EF4-FFF2-40B4-BE49-F238E27FC236}">
                <a16:creationId xmlns:a16="http://schemas.microsoft.com/office/drawing/2014/main" xmlns="" id="{6C203868-4F5E-6644-BB5C-DE84ECBE0C47}"/>
              </a:ext>
            </a:extLst>
          </p:cNvPr>
          <p:cNvSpPr/>
          <p:nvPr/>
        </p:nvSpPr>
        <p:spPr>
          <a:xfrm>
            <a:off x="8207225" y="1773619"/>
            <a:ext cx="1639710" cy="283420"/>
          </a:xfrm>
          <a:prstGeom prst="round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800" dirty="0">
                <a:solidFill>
                  <a:schemeClr val="bg1"/>
                </a:solidFill>
              </a:rPr>
              <a:t>消息字段补充</a:t>
            </a: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xmlns="" id="{7101335B-B2B3-2A4A-8E91-596A9B07BFEF}"/>
              </a:ext>
            </a:extLst>
          </p:cNvPr>
          <p:cNvSpPr/>
          <p:nvPr/>
        </p:nvSpPr>
        <p:spPr>
          <a:xfrm>
            <a:off x="2110450" y="1209230"/>
            <a:ext cx="1569660" cy="3465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800" b="1">
                <a:solidFill>
                  <a:schemeClr val="bg1">
                    <a:lumMod val="50000"/>
                  </a:schemeClr>
                </a:solidFill>
                <a:latin typeface="Arial" charset="0"/>
              </a:rPr>
              <a:t>加工事件消息</a:t>
            </a:r>
            <a:endParaRPr lang="zh-CN" altLang="en-US" sz="1800"/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xmlns="" id="{8D2DA8D0-DB9B-2540-94DF-66D8194AD3B9}"/>
              </a:ext>
            </a:extLst>
          </p:cNvPr>
          <p:cNvSpPr/>
          <p:nvPr/>
        </p:nvSpPr>
        <p:spPr>
          <a:xfrm>
            <a:off x="4159442" y="1175192"/>
            <a:ext cx="2262158" cy="3465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Arial" charset="0"/>
              </a:rPr>
              <a:t>产生组合事件新消息</a:t>
            </a:r>
            <a:endParaRPr lang="zh-CN" altLang="en-US" sz="1800" dirty="0"/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xmlns="" id="{5BD4A2F3-841B-F348-B7BA-86D6F5CD7FEA}"/>
              </a:ext>
            </a:extLst>
          </p:cNvPr>
          <p:cNvSpPr/>
          <p:nvPr/>
        </p:nvSpPr>
        <p:spPr>
          <a:xfrm>
            <a:off x="6887963" y="1151607"/>
            <a:ext cx="2262158" cy="3431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Arial" charset="0"/>
              </a:rPr>
              <a:t>转发消息给运营引擎</a:t>
            </a:r>
            <a:endParaRPr lang="en-US" altLang="zh-CN" sz="1800" b="1" dirty="0">
              <a:solidFill>
                <a:schemeClr val="bg1">
                  <a:lumMod val="50000"/>
                </a:schemeClr>
              </a:solidFill>
              <a:latin typeface="Arial" charset="0"/>
            </a:endParaRPr>
          </a:p>
        </p:txBody>
      </p:sp>
      <p:grpSp>
        <p:nvGrpSpPr>
          <p:cNvPr id="42" name="组 35">
            <a:extLst>
              <a:ext uri="{FF2B5EF4-FFF2-40B4-BE49-F238E27FC236}">
                <a16:creationId xmlns:a16="http://schemas.microsoft.com/office/drawing/2014/main" xmlns="" id="{4163249A-E2FB-2249-B418-2243A88BE5C3}"/>
              </a:ext>
            </a:extLst>
          </p:cNvPr>
          <p:cNvGrpSpPr/>
          <p:nvPr/>
        </p:nvGrpSpPr>
        <p:grpSpPr>
          <a:xfrm>
            <a:off x="1818382" y="1247442"/>
            <a:ext cx="260714" cy="290079"/>
            <a:chOff x="3281675" y="2394740"/>
            <a:chExt cx="260714" cy="290079"/>
          </a:xfrm>
        </p:grpSpPr>
        <p:sp>
          <p:nvSpPr>
            <p:cNvPr id="43" name="椭圆 42">
              <a:extLst>
                <a:ext uri="{FF2B5EF4-FFF2-40B4-BE49-F238E27FC236}">
                  <a16:creationId xmlns:a16="http://schemas.microsoft.com/office/drawing/2014/main" xmlns="" id="{28D4C6A5-52CF-6644-9C27-24DC0FA8511F}"/>
                </a:ext>
              </a:extLst>
            </p:cNvPr>
            <p:cNvSpPr/>
            <p:nvPr/>
          </p:nvSpPr>
          <p:spPr>
            <a:xfrm>
              <a:off x="3294194" y="2407476"/>
              <a:ext cx="248195" cy="231529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chemeClr val="accent2"/>
              </a:solidFill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3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PingFang HK Regular"/>
                <a:ea typeface="PingFang HK Regular"/>
                <a:cs typeface="PingFang HK Regular"/>
                <a:sym typeface="PingFang HK Regular"/>
              </a:endParaRPr>
            </a:p>
          </p:txBody>
        </p:sp>
        <p:sp>
          <p:nvSpPr>
            <p:cNvPr id="44" name="矩形 43">
              <a:extLst>
                <a:ext uri="{FF2B5EF4-FFF2-40B4-BE49-F238E27FC236}">
                  <a16:creationId xmlns:a16="http://schemas.microsoft.com/office/drawing/2014/main" xmlns="" id="{ECCF317E-537C-6F4E-B107-9F85C7FCAF5E}"/>
                </a:ext>
              </a:extLst>
            </p:cNvPr>
            <p:cNvSpPr/>
            <p:nvPr/>
          </p:nvSpPr>
          <p:spPr>
            <a:xfrm>
              <a:off x="3281675" y="2394740"/>
              <a:ext cx="256802" cy="29007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accent2"/>
                  </a:solidFill>
                  <a:latin typeface="PingFang SC" charset="-122"/>
                  <a:ea typeface="PingFang SC" charset="-122"/>
                  <a:cs typeface="PingFang SC" charset="-122"/>
                </a:rPr>
                <a:t>1</a:t>
              </a:r>
              <a:endParaRPr lang="zh-CN" altLang="en-US" sz="1400" dirty="0">
                <a:solidFill>
                  <a:schemeClr val="accent2"/>
                </a:solidFill>
                <a:latin typeface="PingFang SC" charset="-122"/>
                <a:ea typeface="PingFang SC" charset="-122"/>
                <a:cs typeface="PingFang SC" charset="-122"/>
              </a:endParaRPr>
            </a:p>
          </p:txBody>
        </p:sp>
      </p:grpSp>
      <p:grpSp>
        <p:nvGrpSpPr>
          <p:cNvPr id="45" name="组 38">
            <a:extLst>
              <a:ext uri="{FF2B5EF4-FFF2-40B4-BE49-F238E27FC236}">
                <a16:creationId xmlns:a16="http://schemas.microsoft.com/office/drawing/2014/main" xmlns="" id="{57CA955E-1309-884C-9E30-92E4AA7A7739}"/>
              </a:ext>
            </a:extLst>
          </p:cNvPr>
          <p:cNvGrpSpPr/>
          <p:nvPr/>
        </p:nvGrpSpPr>
        <p:grpSpPr>
          <a:xfrm>
            <a:off x="3856405" y="1220584"/>
            <a:ext cx="292068" cy="290079"/>
            <a:chOff x="3281675" y="2394740"/>
            <a:chExt cx="292068" cy="290079"/>
          </a:xfrm>
        </p:grpSpPr>
        <p:sp>
          <p:nvSpPr>
            <p:cNvPr id="46" name="椭圆 45">
              <a:extLst>
                <a:ext uri="{FF2B5EF4-FFF2-40B4-BE49-F238E27FC236}">
                  <a16:creationId xmlns:a16="http://schemas.microsoft.com/office/drawing/2014/main" xmlns="" id="{572AB92A-2837-6D48-8444-7E3F3A7013AF}"/>
                </a:ext>
              </a:extLst>
            </p:cNvPr>
            <p:cNvSpPr/>
            <p:nvPr/>
          </p:nvSpPr>
          <p:spPr>
            <a:xfrm>
              <a:off x="3294194" y="2407476"/>
              <a:ext cx="248195" cy="231529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chemeClr val="accent2"/>
              </a:solidFill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3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PingFang HK Regular"/>
                <a:ea typeface="PingFang HK Regular"/>
                <a:cs typeface="PingFang HK Regular"/>
                <a:sym typeface="PingFang HK Regular"/>
              </a:endParaRPr>
            </a:p>
          </p:txBody>
        </p:sp>
        <p:sp>
          <p:nvSpPr>
            <p:cNvPr id="47" name="矩形 46">
              <a:extLst>
                <a:ext uri="{FF2B5EF4-FFF2-40B4-BE49-F238E27FC236}">
                  <a16:creationId xmlns:a16="http://schemas.microsoft.com/office/drawing/2014/main" xmlns="" id="{FE5FFC61-6C02-314B-ADF6-644614E5443D}"/>
                </a:ext>
              </a:extLst>
            </p:cNvPr>
            <p:cNvSpPr/>
            <p:nvPr/>
          </p:nvSpPr>
          <p:spPr>
            <a:xfrm>
              <a:off x="3281675" y="2394740"/>
              <a:ext cx="292068" cy="29007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accent2"/>
                  </a:solidFill>
                  <a:latin typeface="PingFang SC" charset="-122"/>
                  <a:ea typeface="PingFang SC" charset="-122"/>
                  <a:cs typeface="PingFang SC" charset="-122"/>
                </a:rPr>
                <a:t>2</a:t>
              </a:r>
              <a:endParaRPr lang="zh-CN" altLang="en-US" sz="1400" dirty="0">
                <a:solidFill>
                  <a:schemeClr val="accent2"/>
                </a:solidFill>
                <a:latin typeface="PingFang SC" charset="-122"/>
                <a:ea typeface="PingFang SC" charset="-122"/>
                <a:cs typeface="PingFang SC" charset="-122"/>
              </a:endParaRPr>
            </a:p>
          </p:txBody>
        </p:sp>
      </p:grpSp>
      <p:grpSp>
        <p:nvGrpSpPr>
          <p:cNvPr id="48" name="组 41">
            <a:extLst>
              <a:ext uri="{FF2B5EF4-FFF2-40B4-BE49-F238E27FC236}">
                <a16:creationId xmlns:a16="http://schemas.microsoft.com/office/drawing/2014/main" xmlns="" id="{953F6942-2669-9547-BB48-8BEC4001E999}"/>
              </a:ext>
            </a:extLst>
          </p:cNvPr>
          <p:cNvGrpSpPr/>
          <p:nvPr/>
        </p:nvGrpSpPr>
        <p:grpSpPr>
          <a:xfrm>
            <a:off x="6595895" y="1192701"/>
            <a:ext cx="292068" cy="290079"/>
            <a:chOff x="3281675" y="2394740"/>
            <a:chExt cx="292068" cy="290079"/>
          </a:xfrm>
        </p:grpSpPr>
        <p:sp>
          <p:nvSpPr>
            <p:cNvPr id="49" name="椭圆 48">
              <a:extLst>
                <a:ext uri="{FF2B5EF4-FFF2-40B4-BE49-F238E27FC236}">
                  <a16:creationId xmlns:a16="http://schemas.microsoft.com/office/drawing/2014/main" xmlns="" id="{E0D6DC60-32D2-F04B-B2BC-19551194A052}"/>
                </a:ext>
              </a:extLst>
            </p:cNvPr>
            <p:cNvSpPr/>
            <p:nvPr/>
          </p:nvSpPr>
          <p:spPr>
            <a:xfrm>
              <a:off x="3294194" y="2407476"/>
              <a:ext cx="248195" cy="231529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chemeClr val="accent2"/>
              </a:solidFill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3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PingFang HK Regular"/>
                <a:ea typeface="PingFang HK Regular"/>
                <a:cs typeface="PingFang HK Regular"/>
                <a:sym typeface="PingFang HK Regular"/>
              </a:endParaRPr>
            </a:p>
          </p:txBody>
        </p:sp>
        <p:sp>
          <p:nvSpPr>
            <p:cNvPr id="50" name="矩形 49">
              <a:extLst>
                <a:ext uri="{FF2B5EF4-FFF2-40B4-BE49-F238E27FC236}">
                  <a16:creationId xmlns:a16="http://schemas.microsoft.com/office/drawing/2014/main" xmlns="" id="{B30623E2-BD09-9A4A-A337-3FE00C3548C4}"/>
                </a:ext>
              </a:extLst>
            </p:cNvPr>
            <p:cNvSpPr/>
            <p:nvPr/>
          </p:nvSpPr>
          <p:spPr>
            <a:xfrm>
              <a:off x="3281675" y="2394740"/>
              <a:ext cx="292068" cy="29007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accent2"/>
                  </a:solidFill>
                  <a:latin typeface="PingFang SC" charset="-122"/>
                  <a:ea typeface="PingFang SC" charset="-122"/>
                  <a:cs typeface="PingFang SC" charset="-122"/>
                </a:rPr>
                <a:t>3</a:t>
              </a:r>
              <a:endParaRPr lang="zh-CN" altLang="en-US" sz="1400" dirty="0">
                <a:solidFill>
                  <a:schemeClr val="accent2"/>
                </a:solidFill>
                <a:latin typeface="PingFang SC" charset="-122"/>
                <a:ea typeface="PingFang SC" charset="-122"/>
                <a:cs typeface="PingFang SC" charset="-122"/>
              </a:endParaRPr>
            </a:p>
          </p:txBody>
        </p:sp>
      </p:grpSp>
      <p:sp>
        <p:nvSpPr>
          <p:cNvPr id="51" name="智慧城市，重新定义“增长”（4点分类）">
            <a:extLst>
              <a:ext uri="{FF2B5EF4-FFF2-40B4-BE49-F238E27FC236}">
                <a16:creationId xmlns:a16="http://schemas.microsoft.com/office/drawing/2014/main" xmlns="" id="{2625CEDC-1C87-1743-9A28-A91F8B8A7388}"/>
              </a:ext>
            </a:extLst>
          </p:cNvPr>
          <p:cNvSpPr/>
          <p:nvPr/>
        </p:nvSpPr>
        <p:spPr>
          <a:xfrm>
            <a:off x="518027" y="279632"/>
            <a:ext cx="5636593" cy="5655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Autofit/>
          </a:bodyPr>
          <a:lstStyle>
            <a:lvl1pPr>
              <a:spcBef>
                <a:spcPts val="0"/>
              </a:spcBef>
              <a:defRPr sz="1600" spc="128">
                <a:solidFill>
                  <a:schemeClr val="accent3">
                    <a:lumOff val="-12941"/>
                  </a:schemeClr>
                </a:solidFill>
                <a:latin typeface="PingFang SC Light"/>
                <a:ea typeface="PingFang SC Light"/>
                <a:cs typeface="PingFang SC Light"/>
                <a:sym typeface="PingFang SC Light"/>
              </a:defRPr>
            </a:lvl1pPr>
          </a:lstStyle>
          <a:p>
            <a:r>
              <a:rPr lang="en-US" altLang="zh-CN" sz="3200" b="1" dirty="0">
                <a:solidFill>
                  <a:schemeClr val="tx1">
                    <a:lumMod val="25000"/>
                  </a:schemeClr>
                </a:solidFill>
              </a:rPr>
              <a:t>Trigger</a:t>
            </a:r>
            <a:r>
              <a:rPr lang="zh-CN" altLang="en-US" sz="3200" b="1" dirty="0">
                <a:solidFill>
                  <a:schemeClr val="tx1">
                    <a:lumMod val="25000"/>
                  </a:schemeClr>
                </a:solidFill>
              </a:rPr>
              <a:t>模块</a:t>
            </a:r>
            <a:endParaRPr sz="3200" b="1" dirty="0">
              <a:solidFill>
                <a:schemeClr val="tx1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12012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1EFBACF9-3873-CD40-A425-E3C2049253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司乘活动的流转、解析和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  </a:t>
            </a:r>
            <a:r>
              <a:rPr kumimoji="1" lang="en-US" altLang="zh-CN" dirty="0"/>
              <a:t> </a:t>
            </a:r>
            <a:r>
              <a:rPr kumimoji="1" lang="zh-CN" altLang="en-US" dirty="0"/>
              <a:t>任务下派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筛选</a:t>
            </a:r>
            <a:r>
              <a:rPr kumimoji="1" lang="en-US" altLang="zh-CN" dirty="0"/>
              <a:t> canvas </a:t>
            </a:r>
            <a:r>
              <a:rPr kumimoji="1" lang="zh-CN" altLang="en-US" dirty="0"/>
              <a:t>和 </a:t>
            </a:r>
            <a:r>
              <a:rPr kumimoji="1" lang="en-US" altLang="zh-CN" dirty="0"/>
              <a:t>step</a:t>
            </a:r>
          </a:p>
          <a:p>
            <a:r>
              <a:rPr kumimoji="1" lang="en-US" altLang="zh-CN" dirty="0"/>
              <a:t>Dispatcher</a:t>
            </a:r>
          </a:p>
          <a:p>
            <a:r>
              <a:rPr kumimoji="1" lang="en-US" altLang="zh-CN" dirty="0" err="1"/>
              <a:t>Bizloader</a:t>
            </a:r>
            <a:endParaRPr kumimoji="1" lang="en-US" altLang="zh-CN" dirty="0"/>
          </a:p>
          <a:p>
            <a:r>
              <a:rPr kumimoji="1" lang="en-US" altLang="zh-CN" dirty="0"/>
              <a:t>Data Grip</a:t>
            </a:r>
          </a:p>
          <a:p>
            <a:pPr lvl="1"/>
            <a:r>
              <a:rPr kumimoji="1" lang="en" altLang="zh-CN" dirty="0"/>
              <a:t>Dependency Injection</a:t>
            </a:r>
          </a:p>
          <a:p>
            <a:r>
              <a:rPr kumimoji="1" lang="en" altLang="zh-CN" dirty="0"/>
              <a:t>BS/AS</a:t>
            </a:r>
          </a:p>
          <a:p>
            <a:r>
              <a:rPr kumimoji="1" lang="en" altLang="zh-CN" dirty="0"/>
              <a:t>Workflow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xmlns="" id="{CE6244AE-FC13-D24F-8D36-6773D961D9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8082" y="1203582"/>
            <a:ext cx="6515100" cy="5118100"/>
          </a:xfrm>
          <a:prstGeom prst="rect">
            <a:avLst/>
          </a:prstGeom>
        </p:spPr>
      </p:pic>
      <p:sp>
        <p:nvSpPr>
          <p:cNvPr id="5" name="智慧城市，重新定义“增长”（4点分类）">
            <a:extLst>
              <a:ext uri="{FF2B5EF4-FFF2-40B4-BE49-F238E27FC236}">
                <a16:creationId xmlns:a16="http://schemas.microsoft.com/office/drawing/2014/main" xmlns="" id="{BF0C1A8A-2343-274E-905F-5D905E4F56F2}"/>
              </a:ext>
            </a:extLst>
          </p:cNvPr>
          <p:cNvSpPr/>
          <p:nvPr/>
        </p:nvSpPr>
        <p:spPr>
          <a:xfrm>
            <a:off x="518027" y="279632"/>
            <a:ext cx="5636593" cy="5655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Autofit/>
          </a:bodyPr>
          <a:lstStyle>
            <a:lvl1pPr>
              <a:spcBef>
                <a:spcPts val="0"/>
              </a:spcBef>
              <a:defRPr sz="1600" spc="128">
                <a:solidFill>
                  <a:schemeClr val="accent3">
                    <a:lumOff val="-12941"/>
                  </a:schemeClr>
                </a:solidFill>
                <a:latin typeface="PingFang SC Light"/>
                <a:ea typeface="PingFang SC Light"/>
                <a:cs typeface="PingFang SC Light"/>
                <a:sym typeface="PingFang SC Light"/>
              </a:defRPr>
            </a:lvl1pPr>
          </a:lstStyle>
          <a:p>
            <a:r>
              <a:rPr lang="en-US" altLang="zh-CN" sz="3200" b="1" dirty="0">
                <a:solidFill>
                  <a:schemeClr val="tx1">
                    <a:lumMod val="25000"/>
                  </a:schemeClr>
                </a:solidFill>
              </a:rPr>
              <a:t>Engine</a:t>
            </a:r>
            <a:r>
              <a:rPr lang="zh-CN" altLang="en-US" sz="3200" b="1" dirty="0">
                <a:solidFill>
                  <a:schemeClr val="tx1">
                    <a:lumMod val="25000"/>
                  </a:schemeClr>
                </a:solidFill>
              </a:rPr>
              <a:t>模块</a:t>
            </a:r>
            <a:endParaRPr sz="3200" b="1" dirty="0">
              <a:solidFill>
                <a:schemeClr val="tx1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64700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79D987FB-3DE3-4B4F-A5DE-7963B6B8CA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实时特征服务</a:t>
            </a:r>
            <a:endParaRPr lang="en-US" altLang="zh-CN" dirty="0"/>
          </a:p>
          <a:p>
            <a:pPr lvl="1"/>
            <a:r>
              <a:rPr lang="zh-CN" altLang="en-US" dirty="0"/>
              <a:t>对特征数据提供方进行封装</a:t>
            </a:r>
            <a:endParaRPr lang="en-US" altLang="zh-CN" dirty="0"/>
          </a:p>
          <a:p>
            <a:pPr lvl="2"/>
            <a:r>
              <a:rPr lang="zh-CN" altLang="en-US" dirty="0"/>
              <a:t>订单特征服务（</a:t>
            </a:r>
            <a:r>
              <a:rPr lang="en-US" altLang="zh-CN" dirty="0"/>
              <a:t>OFS</a:t>
            </a:r>
            <a:r>
              <a:rPr lang="zh-CN" altLang="en-US" dirty="0"/>
              <a:t>）</a:t>
            </a:r>
          </a:p>
          <a:p>
            <a:pPr lvl="2"/>
            <a:r>
              <a:rPr lang="zh-CN" altLang="en-US" dirty="0"/>
              <a:t>乘客特征服务（</a:t>
            </a:r>
            <a:r>
              <a:rPr lang="en-US" altLang="zh-CN" dirty="0"/>
              <a:t>PFS</a:t>
            </a:r>
            <a:r>
              <a:rPr lang="zh-CN" altLang="en-US" dirty="0"/>
              <a:t>）	</a:t>
            </a:r>
          </a:p>
          <a:p>
            <a:pPr lvl="2"/>
            <a:r>
              <a:rPr lang="zh-CN" altLang="en-US" dirty="0"/>
              <a:t>标签服务（</a:t>
            </a:r>
            <a:r>
              <a:rPr lang="en-US" altLang="zh-CN" dirty="0"/>
              <a:t>Tag</a:t>
            </a:r>
            <a:r>
              <a:rPr lang="zh-CN" altLang="en-US" dirty="0"/>
              <a:t>）</a:t>
            </a:r>
          </a:p>
          <a:p>
            <a:pPr lvl="2"/>
            <a:r>
              <a:rPr lang="zh-CN" altLang="en-US" dirty="0"/>
              <a:t>围栏服务</a:t>
            </a:r>
          </a:p>
          <a:p>
            <a:pPr lvl="2"/>
            <a:r>
              <a:rPr lang="zh-CN" altLang="en-US" dirty="0"/>
              <a:t>实验平台</a:t>
            </a:r>
            <a:endParaRPr lang="en-US" altLang="zh-CN" dirty="0"/>
          </a:p>
          <a:p>
            <a:pPr lvl="1"/>
            <a:r>
              <a:rPr lang="zh-CN" altLang="en-US" dirty="0"/>
              <a:t>提供统一的批量查询服务</a:t>
            </a:r>
            <a:endParaRPr lang="en-US" altLang="zh-CN" dirty="0"/>
          </a:p>
          <a:p>
            <a:r>
              <a:rPr lang="zh-CN" altLang="en-US" dirty="0"/>
              <a:t>对下游数据提供方进行封装</a:t>
            </a:r>
            <a:endParaRPr lang="en-US" altLang="zh-CN" dirty="0"/>
          </a:p>
          <a:p>
            <a:r>
              <a:rPr kumimoji="1" lang="en-US" altLang="zh-CN" dirty="0"/>
              <a:t>Adapter </a:t>
            </a:r>
            <a:r>
              <a:rPr kumimoji="1" lang="zh-CN" altLang="en-US" dirty="0"/>
              <a:t>模式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xmlns="" id="{C1690ED0-0C24-D946-8A58-216767F556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1438" y="1690688"/>
            <a:ext cx="5630562" cy="4710536"/>
          </a:xfrm>
          <a:prstGeom prst="rect">
            <a:avLst/>
          </a:prstGeom>
        </p:spPr>
      </p:pic>
      <p:sp>
        <p:nvSpPr>
          <p:cNvPr id="7" name="智慧城市，重新定义“增长”（4点分类）">
            <a:extLst>
              <a:ext uri="{FF2B5EF4-FFF2-40B4-BE49-F238E27FC236}">
                <a16:creationId xmlns:a16="http://schemas.microsoft.com/office/drawing/2014/main" xmlns="" id="{F66551D7-E1E3-1547-B5ED-F02365249E5C}"/>
              </a:ext>
            </a:extLst>
          </p:cNvPr>
          <p:cNvSpPr/>
          <p:nvPr/>
        </p:nvSpPr>
        <p:spPr>
          <a:xfrm>
            <a:off x="518027" y="279632"/>
            <a:ext cx="5636593" cy="5655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Autofit/>
          </a:bodyPr>
          <a:lstStyle>
            <a:lvl1pPr>
              <a:spcBef>
                <a:spcPts val="0"/>
              </a:spcBef>
              <a:defRPr sz="1600" spc="128">
                <a:solidFill>
                  <a:schemeClr val="accent3">
                    <a:lumOff val="-12941"/>
                  </a:schemeClr>
                </a:solidFill>
                <a:latin typeface="PingFang SC Light"/>
                <a:ea typeface="PingFang SC Light"/>
                <a:cs typeface="PingFang SC Light"/>
                <a:sym typeface="PingFang SC Light"/>
              </a:defRPr>
            </a:lvl1pPr>
          </a:lstStyle>
          <a:p>
            <a:r>
              <a:rPr lang="en-US" altLang="zh-CN" sz="3200" b="1" dirty="0">
                <a:solidFill>
                  <a:schemeClr val="tx1">
                    <a:lumMod val="25000"/>
                  </a:schemeClr>
                </a:solidFill>
              </a:rPr>
              <a:t>FS</a:t>
            </a:r>
            <a:r>
              <a:rPr lang="zh-CN" altLang="en-US" sz="3200" b="1" dirty="0">
                <a:solidFill>
                  <a:schemeClr val="tx1">
                    <a:lumMod val="25000"/>
                  </a:schemeClr>
                </a:solidFill>
              </a:rPr>
              <a:t>模块</a:t>
            </a:r>
            <a:endParaRPr sz="3200" b="1" dirty="0">
              <a:solidFill>
                <a:schemeClr val="tx1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96230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858306" y="1591200"/>
            <a:ext cx="7859375" cy="4326608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6"/>
            </a:solidFill>
            <a:prstDash val="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3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PingFang HK Regular"/>
              <a:ea typeface="PingFang HK Regular"/>
              <a:cs typeface="PingFang HK Regular"/>
              <a:sym typeface="PingFang HK Regular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6572119" y="1723235"/>
            <a:ext cx="1793175" cy="1202593"/>
          </a:xfrm>
          <a:prstGeom prst="rect">
            <a:avLst/>
          </a:prstGeom>
          <a:solidFill>
            <a:srgbClr val="FFFFFF"/>
          </a:solidFill>
          <a:ln w="12700" cap="flat">
            <a:solidFill>
              <a:schemeClr val="bg1">
                <a:lumMod val="75000"/>
              </a:schemeClr>
            </a:solidFill>
            <a:prstDash val="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3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PingFang HK Regular"/>
              <a:ea typeface="PingFang HK Regular"/>
              <a:cs typeface="PingFang HK Regular"/>
              <a:sym typeface="PingFang HK Regular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211136" y="2740228"/>
            <a:ext cx="1876301" cy="2042556"/>
          </a:xfrm>
          <a:prstGeom prst="rect">
            <a:avLst/>
          </a:prstGeom>
          <a:solidFill>
            <a:srgbClr val="FFFFFF"/>
          </a:solidFill>
          <a:ln w="12700" cap="flat">
            <a:solidFill>
              <a:schemeClr val="bg1">
                <a:lumMod val="75000"/>
              </a:schemeClr>
            </a:solidFill>
            <a:prstDash val="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3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PingFang HK Regular"/>
              <a:ea typeface="PingFang HK Regular"/>
              <a:cs typeface="PingFang HK Regular"/>
              <a:sym typeface="PingFang HK Regular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354832" y="3575488"/>
            <a:ext cx="1572954" cy="44271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智能算法接入</a:t>
            </a:r>
            <a:endParaRPr kumimoji="1" lang="en-US" altLang="zh-CN" sz="1400" dirty="0">
              <a:solidFill>
                <a:schemeClr val="tx1">
                  <a:lumMod val="50000"/>
                </a:schemeClr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354832" y="2938180"/>
            <a:ext cx="1572954" cy="44271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券可用性判断</a:t>
            </a:r>
            <a:endParaRPr kumimoji="1" lang="en-US" altLang="zh-CN" sz="1400" dirty="0">
              <a:solidFill>
                <a:schemeClr val="tx1">
                  <a:lumMod val="50000"/>
                </a:schemeClr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354832" y="4212796"/>
            <a:ext cx="1572954" cy="44271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Action</a:t>
            </a:r>
            <a:r>
              <a:rPr kumimoji="1" lang="zh-CN" altLang="en-US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下发</a:t>
            </a:r>
            <a:endParaRPr kumimoji="1" lang="en-US" altLang="zh-CN" sz="1400" dirty="0">
              <a:solidFill>
                <a:schemeClr val="tx1">
                  <a:lumMod val="50000"/>
                </a:schemeClr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6682230" y="1822444"/>
            <a:ext cx="1572954" cy="44271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实时任务</a:t>
            </a:r>
            <a:r>
              <a:rPr kumimoji="1" lang="en-US" altLang="zh-CN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MQ</a:t>
            </a:r>
          </a:p>
        </p:txBody>
      </p:sp>
      <p:sp>
        <p:nvSpPr>
          <p:cNvPr id="9" name="矩形 8"/>
          <p:cNvSpPr/>
          <p:nvPr/>
        </p:nvSpPr>
        <p:spPr>
          <a:xfrm>
            <a:off x="6682230" y="2402356"/>
            <a:ext cx="1572954" cy="44271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普通任务</a:t>
            </a:r>
            <a:r>
              <a:rPr kumimoji="1" lang="en-US" altLang="zh-CN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MQ</a:t>
            </a:r>
          </a:p>
        </p:txBody>
      </p:sp>
      <p:sp>
        <p:nvSpPr>
          <p:cNvPr id="10" name="矩形 9"/>
          <p:cNvSpPr/>
          <p:nvPr/>
        </p:nvSpPr>
        <p:spPr>
          <a:xfrm>
            <a:off x="6572119" y="4584035"/>
            <a:ext cx="1793175" cy="1202593"/>
          </a:xfrm>
          <a:prstGeom prst="rect">
            <a:avLst/>
          </a:prstGeom>
          <a:solidFill>
            <a:srgbClr val="FFFFFF"/>
          </a:solidFill>
          <a:ln w="12700" cap="flat">
            <a:solidFill>
              <a:schemeClr val="bg1">
                <a:lumMod val="75000"/>
              </a:schemeClr>
            </a:solidFill>
            <a:prstDash val="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3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PingFang HK Regular"/>
              <a:ea typeface="PingFang HK Regular"/>
              <a:cs typeface="PingFang HK Regular"/>
              <a:sym typeface="PingFang HK Regular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6682230" y="4683244"/>
            <a:ext cx="1572954" cy="44271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实时任务</a:t>
            </a:r>
            <a:r>
              <a:rPr kumimoji="1" lang="en-US" altLang="zh-CN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MQ</a:t>
            </a:r>
          </a:p>
        </p:txBody>
      </p:sp>
      <p:sp>
        <p:nvSpPr>
          <p:cNvPr id="12" name="矩形 11"/>
          <p:cNvSpPr/>
          <p:nvPr/>
        </p:nvSpPr>
        <p:spPr>
          <a:xfrm>
            <a:off x="6682230" y="5263156"/>
            <a:ext cx="1572954" cy="44271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普通任务</a:t>
            </a:r>
            <a:r>
              <a:rPr kumimoji="1" lang="en-US" altLang="zh-CN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MQ</a:t>
            </a:r>
          </a:p>
        </p:txBody>
      </p:sp>
      <p:sp>
        <p:nvSpPr>
          <p:cNvPr id="13" name="矩形 12"/>
          <p:cNvSpPr/>
          <p:nvPr/>
        </p:nvSpPr>
        <p:spPr>
          <a:xfrm>
            <a:off x="6572119" y="3165510"/>
            <a:ext cx="1793175" cy="1202593"/>
          </a:xfrm>
          <a:prstGeom prst="rect">
            <a:avLst/>
          </a:prstGeom>
          <a:solidFill>
            <a:srgbClr val="FFFFFF"/>
          </a:solidFill>
          <a:ln w="12700" cap="flat">
            <a:solidFill>
              <a:schemeClr val="bg1">
                <a:lumMod val="75000"/>
              </a:schemeClr>
            </a:solidFill>
            <a:prstDash val="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3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PingFang HK Regular"/>
              <a:ea typeface="PingFang HK Regular"/>
              <a:cs typeface="PingFang HK Regular"/>
              <a:sym typeface="PingFang HK Regular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6682230" y="3264719"/>
            <a:ext cx="1572954" cy="44271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实时任务</a:t>
            </a:r>
            <a:r>
              <a:rPr kumimoji="1" lang="en-US" altLang="zh-CN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MQ</a:t>
            </a:r>
          </a:p>
        </p:txBody>
      </p:sp>
      <p:sp>
        <p:nvSpPr>
          <p:cNvPr id="15" name="矩形 14"/>
          <p:cNvSpPr/>
          <p:nvPr/>
        </p:nvSpPr>
        <p:spPr>
          <a:xfrm>
            <a:off x="6682230" y="3844631"/>
            <a:ext cx="1572954" cy="44271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普通任务</a:t>
            </a:r>
            <a:r>
              <a:rPr kumimoji="1" lang="en-US" altLang="zh-CN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MQ</a:t>
            </a:r>
          </a:p>
        </p:txBody>
      </p:sp>
      <p:sp>
        <p:nvSpPr>
          <p:cNvPr id="16" name="矩形 15"/>
          <p:cNvSpPr/>
          <p:nvPr/>
        </p:nvSpPr>
        <p:spPr>
          <a:xfrm>
            <a:off x="5949992" y="1944385"/>
            <a:ext cx="441146" cy="37484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2000" dirty="0">
                <a:solidFill>
                  <a:schemeClr val="accent2"/>
                </a:solidFill>
                <a:latin typeface="PingFang SC" charset="-122"/>
                <a:ea typeface="PingFang SC" charset="-122"/>
                <a:cs typeface="PingFang SC" charset="-122"/>
              </a:rPr>
              <a:t>券</a:t>
            </a:r>
            <a:endParaRPr lang="zh-CN" altLang="en-US" sz="2000" dirty="0">
              <a:solidFill>
                <a:schemeClr val="accent2"/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5916196" y="3440161"/>
            <a:ext cx="471604" cy="37484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000" dirty="0">
                <a:solidFill>
                  <a:schemeClr val="accent2"/>
                </a:solidFill>
                <a:latin typeface="PingFang SC" charset="-122"/>
                <a:ea typeface="PingFang SC" charset="-122"/>
                <a:cs typeface="PingFang SC" charset="-122"/>
              </a:rPr>
              <a:t>IM</a:t>
            </a:r>
            <a:endParaRPr lang="zh-CN" altLang="en-US" sz="2000" dirty="0">
              <a:solidFill>
                <a:schemeClr val="accent2"/>
              </a:solidFill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5873238" y="4758965"/>
            <a:ext cx="697627" cy="37484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2000" dirty="0">
                <a:solidFill>
                  <a:schemeClr val="accent2"/>
                </a:solidFill>
                <a:latin typeface="PingFang SC" charset="-122"/>
                <a:ea typeface="PingFang SC" charset="-122"/>
                <a:cs typeface="PingFang SC" charset="-122"/>
              </a:rPr>
              <a:t>短信</a:t>
            </a:r>
            <a:endParaRPr lang="zh-CN" altLang="en-US" sz="2000" dirty="0">
              <a:solidFill>
                <a:schemeClr val="accent2"/>
              </a:solidFill>
            </a:endParaRPr>
          </a:p>
        </p:txBody>
      </p:sp>
      <p:cxnSp>
        <p:nvCxnSpPr>
          <p:cNvPr id="19" name="肘形连接符 18"/>
          <p:cNvCxnSpPr>
            <a:stCxn id="9" idx="3"/>
            <a:endCxn id="13" idx="1"/>
          </p:cNvCxnSpPr>
          <p:nvPr/>
        </p:nvCxnSpPr>
        <p:spPr>
          <a:xfrm flipV="1">
            <a:off x="5087437" y="2324532"/>
            <a:ext cx="1484682" cy="1436974"/>
          </a:xfrm>
          <a:prstGeom prst="bentConnector3">
            <a:avLst/>
          </a:prstGeom>
          <a:noFill/>
          <a:ln w="25400" cap="flat">
            <a:solidFill>
              <a:schemeClr val="accent6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0" name="肘形连接符 19"/>
          <p:cNvCxnSpPr>
            <a:stCxn id="9" idx="3"/>
            <a:endCxn id="17" idx="1"/>
          </p:cNvCxnSpPr>
          <p:nvPr/>
        </p:nvCxnSpPr>
        <p:spPr>
          <a:xfrm>
            <a:off x="5087437" y="3761506"/>
            <a:ext cx="1484682" cy="5301"/>
          </a:xfrm>
          <a:prstGeom prst="bentConnector3">
            <a:avLst/>
          </a:prstGeom>
          <a:noFill/>
          <a:ln w="25400" cap="flat">
            <a:solidFill>
              <a:schemeClr val="accent6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1" name="肘形连接符 20"/>
          <p:cNvCxnSpPr>
            <a:stCxn id="9" idx="3"/>
            <a:endCxn id="14" idx="1"/>
          </p:cNvCxnSpPr>
          <p:nvPr/>
        </p:nvCxnSpPr>
        <p:spPr>
          <a:xfrm>
            <a:off x="5087437" y="3761506"/>
            <a:ext cx="1484682" cy="1423826"/>
          </a:xfrm>
          <a:prstGeom prst="bentConnector3">
            <a:avLst/>
          </a:prstGeom>
          <a:noFill/>
          <a:ln w="25400" cap="flat">
            <a:solidFill>
              <a:schemeClr val="accent6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2" name="矩形 21"/>
          <p:cNvSpPr/>
          <p:nvPr/>
        </p:nvSpPr>
        <p:spPr>
          <a:xfrm>
            <a:off x="8967704" y="2179880"/>
            <a:ext cx="1151906" cy="341630"/>
          </a:xfrm>
          <a:prstGeom prst="rect">
            <a:avLst/>
          </a:prstGeom>
          <a:solidFill>
            <a:schemeClr val="accent2"/>
          </a:solidFill>
          <a:ln w="12700" cap="flat">
            <a:solidFill>
              <a:schemeClr val="accent2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PingFang HK Regular"/>
                <a:ea typeface="PingFang HK Regular"/>
                <a:cs typeface="PingFang HK Regular"/>
                <a:sym typeface="PingFang HK Regular"/>
              </a:rPr>
              <a:t> </a:t>
            </a:r>
            <a:r>
              <a:rPr kumimoji="0" lang="en-US" altLang="zh-CN" sz="1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PingFang HK Regular"/>
                <a:ea typeface="PingFang HK Regular"/>
                <a:cs typeface="PingFang HK Regular"/>
                <a:sym typeface="PingFang HK Regular"/>
              </a:rPr>
              <a:t>HANDLE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PingFang HK Regular"/>
              <a:ea typeface="PingFang HK Regular"/>
              <a:cs typeface="PingFang HK Regular"/>
              <a:sym typeface="PingFang HK Regular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8967704" y="3575488"/>
            <a:ext cx="1151906" cy="341630"/>
          </a:xfrm>
          <a:prstGeom prst="rect">
            <a:avLst/>
          </a:prstGeom>
          <a:solidFill>
            <a:schemeClr val="accent2"/>
          </a:solidFill>
          <a:ln w="12700" cap="flat">
            <a:solidFill>
              <a:schemeClr val="accent2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PingFang HK Regular"/>
                <a:ea typeface="PingFang HK Regular"/>
                <a:cs typeface="PingFang HK Regular"/>
                <a:sym typeface="PingFang HK Regular"/>
              </a:rPr>
              <a:t> 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PingFang HK Regular"/>
                <a:ea typeface="PingFang HK Regular"/>
                <a:cs typeface="PingFang HK Regular"/>
                <a:sym typeface="PingFang HK Regular"/>
              </a:rPr>
              <a:t>HANDLE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PingFang HK Regular"/>
              <a:ea typeface="PingFang HK Regular"/>
              <a:cs typeface="PingFang HK Regular"/>
              <a:sym typeface="PingFang HK Regular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8967704" y="4946388"/>
            <a:ext cx="1151906" cy="341630"/>
          </a:xfrm>
          <a:prstGeom prst="rect">
            <a:avLst/>
          </a:prstGeom>
          <a:solidFill>
            <a:schemeClr val="accent2"/>
          </a:solidFill>
          <a:ln w="12700" cap="flat">
            <a:solidFill>
              <a:schemeClr val="accent2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PingFang HK Regular"/>
                <a:ea typeface="PingFang HK Regular"/>
                <a:cs typeface="PingFang HK Regular"/>
                <a:sym typeface="PingFang HK Regular"/>
              </a:rPr>
              <a:t> 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PingFang HK Regular"/>
                <a:ea typeface="PingFang HK Regular"/>
                <a:cs typeface="PingFang HK Regular"/>
                <a:sym typeface="PingFang HK Regular"/>
              </a:rPr>
              <a:t>HANDLE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PingFang HK Regular"/>
              <a:ea typeface="PingFang HK Regular"/>
              <a:cs typeface="PingFang HK Regular"/>
              <a:sym typeface="PingFang HK Regular"/>
            </a:endParaRPr>
          </a:p>
        </p:txBody>
      </p:sp>
      <p:sp>
        <p:nvSpPr>
          <p:cNvPr id="25" name="右箭头 24"/>
          <p:cNvSpPr/>
          <p:nvPr/>
        </p:nvSpPr>
        <p:spPr>
          <a:xfrm>
            <a:off x="8329669" y="2170157"/>
            <a:ext cx="329278" cy="358555"/>
          </a:xfrm>
          <a:prstGeom prst="rightArrow">
            <a:avLst/>
          </a:prstGeom>
          <a:solidFill>
            <a:srgbClr val="FFFFFF"/>
          </a:solidFill>
          <a:ln w="12700" cap="flat">
            <a:solidFill>
              <a:srgbClr val="FD9153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3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PingFang HK Regular"/>
              <a:ea typeface="PingFang HK Regular"/>
              <a:cs typeface="PingFang HK Regular"/>
              <a:sym typeface="PingFang HK Regular"/>
            </a:endParaRPr>
          </a:p>
        </p:txBody>
      </p:sp>
      <p:sp>
        <p:nvSpPr>
          <p:cNvPr id="26" name="右箭头 25"/>
          <p:cNvSpPr/>
          <p:nvPr/>
        </p:nvSpPr>
        <p:spPr>
          <a:xfrm>
            <a:off x="8303964" y="3582341"/>
            <a:ext cx="329278" cy="358555"/>
          </a:xfrm>
          <a:prstGeom prst="rightArrow">
            <a:avLst/>
          </a:prstGeom>
          <a:solidFill>
            <a:srgbClr val="FFFFFF"/>
          </a:solidFill>
          <a:ln w="12700" cap="flat">
            <a:solidFill>
              <a:srgbClr val="FD9153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3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PingFang HK Regular"/>
              <a:ea typeface="PingFang HK Regular"/>
              <a:cs typeface="PingFang HK Regular"/>
              <a:sym typeface="PingFang HK Regular"/>
            </a:endParaRPr>
          </a:p>
        </p:txBody>
      </p:sp>
      <p:sp>
        <p:nvSpPr>
          <p:cNvPr id="27" name="右箭头 26"/>
          <p:cNvSpPr/>
          <p:nvPr/>
        </p:nvSpPr>
        <p:spPr>
          <a:xfrm>
            <a:off x="8303964" y="4981497"/>
            <a:ext cx="329278" cy="358555"/>
          </a:xfrm>
          <a:prstGeom prst="rightArrow">
            <a:avLst/>
          </a:prstGeom>
          <a:solidFill>
            <a:srgbClr val="FFFFFF"/>
          </a:solidFill>
          <a:ln w="12700" cap="flat">
            <a:solidFill>
              <a:srgbClr val="FD9153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3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PingFang HK Regular"/>
              <a:ea typeface="PingFang HK Regular"/>
              <a:cs typeface="PingFang HK Regular"/>
              <a:sym typeface="PingFang HK Regular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9323084" y="2580753"/>
            <a:ext cx="441146" cy="37484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2000" dirty="0">
                <a:solidFill>
                  <a:schemeClr val="accent2"/>
                </a:solidFill>
                <a:latin typeface="PingFang SC" charset="-122"/>
                <a:ea typeface="PingFang SC" charset="-122"/>
                <a:cs typeface="PingFang SC" charset="-122"/>
              </a:rPr>
              <a:t>券</a:t>
            </a:r>
            <a:endParaRPr lang="zh-CN" altLang="en-US" sz="2000" dirty="0">
              <a:solidFill>
                <a:schemeClr val="accent2"/>
              </a:solidFill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9290585" y="4025373"/>
            <a:ext cx="471604" cy="37484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000" dirty="0">
                <a:solidFill>
                  <a:schemeClr val="accent2"/>
                </a:solidFill>
                <a:latin typeface="PingFang SC" charset="-122"/>
                <a:ea typeface="PingFang SC" charset="-122"/>
                <a:cs typeface="PingFang SC" charset="-122"/>
              </a:rPr>
              <a:t>IM</a:t>
            </a:r>
            <a:endParaRPr lang="zh-CN" altLang="en-US" sz="2000" dirty="0">
              <a:solidFill>
                <a:schemeClr val="accent2"/>
              </a:solidFill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9194843" y="5394674"/>
            <a:ext cx="697627" cy="37484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2000" dirty="0">
                <a:solidFill>
                  <a:schemeClr val="accent2"/>
                </a:solidFill>
                <a:latin typeface="PingFang SC" charset="-122"/>
                <a:ea typeface="PingFang SC" charset="-122"/>
                <a:cs typeface="PingFang SC" charset="-122"/>
              </a:rPr>
              <a:t>短信</a:t>
            </a:r>
            <a:endParaRPr lang="zh-CN" altLang="en-US" sz="2000" dirty="0">
              <a:solidFill>
                <a:schemeClr val="accent2"/>
              </a:solidFill>
            </a:endParaRPr>
          </a:p>
        </p:txBody>
      </p:sp>
      <p:pic>
        <p:nvPicPr>
          <p:cNvPr id="31" name="图片 3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1389" y="2603110"/>
            <a:ext cx="279400" cy="266700"/>
          </a:xfrm>
          <a:prstGeom prst="rect">
            <a:avLst/>
          </a:prstGeom>
        </p:spPr>
      </p:pic>
      <p:pic>
        <p:nvPicPr>
          <p:cNvPr id="32" name="图片 3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81519" y="4041622"/>
            <a:ext cx="279400" cy="266700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2024" y="5439169"/>
            <a:ext cx="279400" cy="266700"/>
          </a:xfrm>
          <a:prstGeom prst="rect">
            <a:avLst/>
          </a:prstGeom>
        </p:spPr>
      </p:pic>
      <p:sp>
        <p:nvSpPr>
          <p:cNvPr id="34" name="矩形 33"/>
          <p:cNvSpPr/>
          <p:nvPr/>
        </p:nvSpPr>
        <p:spPr>
          <a:xfrm>
            <a:off x="518027" y="754973"/>
            <a:ext cx="96487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800" dirty="0">
                <a:latin typeface="Arial" charset="0"/>
              </a:rPr>
              <a:t>模块功能：任务权益发放和触达下发，同时满足分渠道限流，优先保证实时任务，最大化消费</a:t>
            </a:r>
            <a:endParaRPr lang="en-US" altLang="zh-CN" sz="1800" dirty="0">
              <a:latin typeface="Arial" charset="0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1814585" y="1591200"/>
            <a:ext cx="849105" cy="436470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dirty="0">
                <a:solidFill>
                  <a:schemeClr val="tx1">
                    <a:lumMod val="1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Engine</a:t>
            </a:r>
          </a:p>
        </p:txBody>
      </p:sp>
      <p:cxnSp>
        <p:nvCxnSpPr>
          <p:cNvPr id="36" name="直线箭头连接符 35"/>
          <p:cNvCxnSpPr>
            <a:endCxn id="6" idx="1"/>
          </p:cNvCxnSpPr>
          <p:nvPr/>
        </p:nvCxnSpPr>
        <p:spPr>
          <a:xfrm>
            <a:off x="2663690" y="3773555"/>
            <a:ext cx="691142" cy="23290"/>
          </a:xfrm>
          <a:prstGeom prst="straightConnector1">
            <a:avLst/>
          </a:prstGeom>
          <a:noFill/>
          <a:ln w="25400" cap="flat">
            <a:solidFill>
              <a:schemeClr val="accent6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7" name="矩形 36"/>
          <p:cNvSpPr/>
          <p:nvPr/>
        </p:nvSpPr>
        <p:spPr>
          <a:xfrm>
            <a:off x="2858306" y="6182009"/>
            <a:ext cx="1561149" cy="3240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FS</a:t>
            </a:r>
          </a:p>
        </p:txBody>
      </p:sp>
      <p:sp>
        <p:nvSpPr>
          <p:cNvPr id="38" name="矩形 37"/>
          <p:cNvSpPr/>
          <p:nvPr/>
        </p:nvSpPr>
        <p:spPr>
          <a:xfrm>
            <a:off x="6806603" y="6171120"/>
            <a:ext cx="1496608" cy="3349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券系统</a:t>
            </a:r>
            <a:endParaRPr kumimoji="1" lang="en-US" altLang="zh-CN" sz="1400" dirty="0">
              <a:solidFill>
                <a:schemeClr val="tx1">
                  <a:lumMod val="50000"/>
                </a:schemeClr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8665826" y="6171122"/>
            <a:ext cx="1590349" cy="36657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网关</a:t>
            </a:r>
            <a:endParaRPr kumimoji="1" lang="en-US" altLang="zh-CN" sz="1400" dirty="0">
              <a:solidFill>
                <a:schemeClr val="tx1">
                  <a:lumMod val="50000"/>
                </a:schemeClr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4871537" y="6171120"/>
            <a:ext cx="1572451" cy="3349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>
                <a:solidFill>
                  <a:schemeClr val="tx1">
                    <a:lumMod val="50000"/>
                  </a:schemeClr>
                </a:solidFill>
                <a:latin typeface="PingFang SC" charset="-122"/>
                <a:ea typeface="PingFang SC" charset="-122"/>
                <a:cs typeface="PingFang SC" charset="-122"/>
              </a:rPr>
              <a:t>智能算法</a:t>
            </a:r>
            <a:endParaRPr kumimoji="1" lang="en-US" altLang="zh-CN" sz="1400" dirty="0">
              <a:solidFill>
                <a:schemeClr val="tx1">
                  <a:lumMod val="50000"/>
                </a:schemeClr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41" name="下箭头 40"/>
          <p:cNvSpPr/>
          <p:nvPr/>
        </p:nvSpPr>
        <p:spPr>
          <a:xfrm>
            <a:off x="3520559" y="5837428"/>
            <a:ext cx="393700" cy="283581"/>
          </a:xfrm>
          <a:prstGeom prst="downArrow">
            <a:avLst/>
          </a:prstGeom>
          <a:solidFill>
            <a:srgbClr val="FFFFFF"/>
          </a:solidFill>
          <a:ln w="12700" cap="flat">
            <a:solidFill>
              <a:srgbClr val="FD9153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3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PingFang HK Regular"/>
              <a:ea typeface="PingFang HK Regular"/>
              <a:cs typeface="PingFang HK Regular"/>
              <a:sym typeface="PingFang HK Regular"/>
            </a:endParaRPr>
          </a:p>
        </p:txBody>
      </p:sp>
      <p:sp>
        <p:nvSpPr>
          <p:cNvPr id="42" name="下箭头 41"/>
          <p:cNvSpPr/>
          <p:nvPr/>
        </p:nvSpPr>
        <p:spPr>
          <a:xfrm>
            <a:off x="5460912" y="5850919"/>
            <a:ext cx="393700" cy="283581"/>
          </a:xfrm>
          <a:prstGeom prst="downArrow">
            <a:avLst/>
          </a:prstGeom>
          <a:solidFill>
            <a:srgbClr val="FFFFFF"/>
          </a:solidFill>
          <a:ln w="12700" cap="flat">
            <a:solidFill>
              <a:srgbClr val="FD9153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3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PingFang HK Regular"/>
              <a:ea typeface="PingFang HK Regular"/>
              <a:cs typeface="PingFang HK Regular"/>
              <a:sym typeface="PingFang HK Regular"/>
            </a:endParaRPr>
          </a:p>
        </p:txBody>
      </p:sp>
      <p:sp>
        <p:nvSpPr>
          <p:cNvPr id="43" name="下箭头 42"/>
          <p:cNvSpPr/>
          <p:nvPr/>
        </p:nvSpPr>
        <p:spPr>
          <a:xfrm>
            <a:off x="7271856" y="5818926"/>
            <a:ext cx="393700" cy="283581"/>
          </a:xfrm>
          <a:prstGeom prst="downArrow">
            <a:avLst/>
          </a:prstGeom>
          <a:solidFill>
            <a:srgbClr val="FFFFFF"/>
          </a:solidFill>
          <a:ln w="12700" cap="flat">
            <a:solidFill>
              <a:srgbClr val="FD9153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3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PingFang HK Regular"/>
              <a:ea typeface="PingFang HK Regular"/>
              <a:cs typeface="PingFang HK Regular"/>
              <a:sym typeface="PingFang HK Regular"/>
            </a:endParaRPr>
          </a:p>
        </p:txBody>
      </p:sp>
      <p:sp>
        <p:nvSpPr>
          <p:cNvPr id="44" name="下箭头 43"/>
          <p:cNvSpPr/>
          <p:nvPr/>
        </p:nvSpPr>
        <p:spPr>
          <a:xfrm>
            <a:off x="9228789" y="5850163"/>
            <a:ext cx="393700" cy="283581"/>
          </a:xfrm>
          <a:prstGeom prst="downArrow">
            <a:avLst/>
          </a:prstGeom>
          <a:solidFill>
            <a:srgbClr val="FFFFFF"/>
          </a:solidFill>
          <a:ln w="12700" cap="flat">
            <a:solidFill>
              <a:srgbClr val="FD9153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3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PingFang HK Regular"/>
              <a:ea typeface="PingFang HK Regular"/>
              <a:cs typeface="PingFang HK Regular"/>
              <a:sym typeface="PingFang HK Regular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3228069" y="1178156"/>
            <a:ext cx="1151906" cy="313930"/>
          </a:xfrm>
          <a:prstGeom prst="rect">
            <a:avLst/>
          </a:prstGeom>
          <a:solidFill>
            <a:schemeClr val="accent2"/>
          </a:solidFill>
          <a:ln w="12700" cap="flat">
            <a:solidFill>
              <a:schemeClr val="accent2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16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PingFang HK Regular"/>
                <a:ea typeface="PingFang HK Regular"/>
                <a:cs typeface="PingFang HK Regular"/>
                <a:sym typeface="PingFang HK Regular"/>
              </a:rPr>
              <a:t> 智能算法</a:t>
            </a:r>
          </a:p>
        </p:txBody>
      </p:sp>
      <p:sp>
        <p:nvSpPr>
          <p:cNvPr id="46" name="矩形 45"/>
          <p:cNvSpPr/>
          <p:nvPr/>
        </p:nvSpPr>
        <p:spPr>
          <a:xfrm>
            <a:off x="5575539" y="1145967"/>
            <a:ext cx="1190051" cy="313930"/>
          </a:xfrm>
          <a:prstGeom prst="rect">
            <a:avLst/>
          </a:prstGeom>
          <a:solidFill>
            <a:schemeClr val="accent2"/>
          </a:solidFill>
          <a:ln w="12700" cap="flat">
            <a:solidFill>
              <a:schemeClr val="accent2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16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PingFang HK Regular"/>
                <a:ea typeface="PingFang HK Regular"/>
                <a:cs typeface="PingFang HK Regular"/>
                <a:sym typeface="PingFang HK Regular"/>
              </a:rPr>
              <a:t>队列分渠道</a:t>
            </a:r>
          </a:p>
        </p:txBody>
      </p:sp>
      <p:sp>
        <p:nvSpPr>
          <p:cNvPr id="47" name="矩形 46"/>
          <p:cNvSpPr/>
          <p:nvPr/>
        </p:nvSpPr>
        <p:spPr>
          <a:xfrm>
            <a:off x="7470175" y="1165435"/>
            <a:ext cx="1163067" cy="313930"/>
          </a:xfrm>
          <a:prstGeom prst="rect">
            <a:avLst/>
          </a:prstGeom>
          <a:solidFill>
            <a:schemeClr val="accent2"/>
          </a:solidFill>
          <a:ln w="12700" cap="flat">
            <a:solidFill>
              <a:schemeClr val="accent2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16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PingFang HK Regular"/>
                <a:ea typeface="PingFang HK Regular"/>
                <a:cs typeface="PingFang HK Regular"/>
                <a:sym typeface="PingFang HK Regular"/>
              </a:rPr>
              <a:t>优先级令牌</a:t>
            </a:r>
          </a:p>
        </p:txBody>
      </p:sp>
      <p:sp>
        <p:nvSpPr>
          <p:cNvPr id="48" name="矩形 47"/>
          <p:cNvSpPr/>
          <p:nvPr/>
        </p:nvSpPr>
        <p:spPr>
          <a:xfrm>
            <a:off x="9263897" y="1152766"/>
            <a:ext cx="1453784" cy="313930"/>
          </a:xfrm>
          <a:prstGeom prst="rect">
            <a:avLst/>
          </a:prstGeom>
          <a:solidFill>
            <a:schemeClr val="accent2"/>
          </a:solidFill>
          <a:ln w="12700" cap="flat">
            <a:solidFill>
              <a:schemeClr val="accent2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6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PingFang HK Regular"/>
                <a:ea typeface="PingFang HK Regular"/>
                <a:cs typeface="PingFang HK Regular"/>
                <a:sym typeface="PingFang HK Regular"/>
              </a:rPr>
              <a:t>Block</a:t>
            </a:r>
            <a:r>
              <a:rPr kumimoji="0" lang="zh-CN" altLang="en-US" sz="16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PingFang HK Regular"/>
                <a:ea typeface="PingFang HK Regular"/>
                <a:cs typeface="PingFang HK Regular"/>
                <a:sym typeface="PingFang HK Regular"/>
              </a:rPr>
              <a:t>消费方法</a:t>
            </a:r>
          </a:p>
        </p:txBody>
      </p:sp>
      <p:sp>
        <p:nvSpPr>
          <p:cNvPr id="49" name="智慧城市，重新定义“增长”（4点分类）"/>
          <p:cNvSpPr/>
          <p:nvPr/>
        </p:nvSpPr>
        <p:spPr>
          <a:xfrm>
            <a:off x="518027" y="279632"/>
            <a:ext cx="6939677" cy="5655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Autofit/>
          </a:bodyPr>
          <a:lstStyle>
            <a:lvl1pPr>
              <a:spcBef>
                <a:spcPts val="0"/>
              </a:spcBef>
              <a:defRPr sz="1600" spc="128">
                <a:solidFill>
                  <a:schemeClr val="accent3">
                    <a:lumOff val="-12941"/>
                  </a:schemeClr>
                </a:solidFill>
                <a:latin typeface="PingFang SC Light"/>
                <a:ea typeface="PingFang SC Light"/>
                <a:cs typeface="PingFang SC Light"/>
                <a:sym typeface="PingFang SC Light"/>
              </a:defRPr>
            </a:lvl1pPr>
          </a:lstStyle>
          <a:p>
            <a:r>
              <a:rPr lang="en-US" altLang="zh-CN" sz="3200" b="1" dirty="0">
                <a:solidFill>
                  <a:schemeClr val="tx1">
                    <a:lumMod val="25000"/>
                  </a:schemeClr>
                </a:solidFill>
              </a:rPr>
              <a:t>Action Proxy/Action Driver</a:t>
            </a:r>
            <a:r>
              <a:rPr lang="zh-CN" altLang="en-US" sz="3200" b="1" dirty="0">
                <a:solidFill>
                  <a:schemeClr val="tx1">
                    <a:lumMod val="25000"/>
                  </a:schemeClr>
                </a:solidFill>
              </a:rPr>
              <a:t>模块</a:t>
            </a:r>
            <a:endParaRPr sz="3200" b="1" dirty="0">
              <a:solidFill>
                <a:schemeClr val="tx1">
                  <a:lumMod val="25000"/>
                </a:schemeClr>
              </a:solidFill>
            </a:endParaRPr>
          </a:p>
        </p:txBody>
      </p:sp>
      <p:sp>
        <p:nvSpPr>
          <p:cNvPr id="50" name="直角上箭头 49"/>
          <p:cNvSpPr/>
          <p:nvPr/>
        </p:nvSpPr>
        <p:spPr>
          <a:xfrm rot="5400000">
            <a:off x="2830911" y="1058598"/>
            <a:ext cx="225781" cy="438265"/>
          </a:xfrm>
          <a:prstGeom prst="bentUpArrow">
            <a:avLst>
              <a:gd name="adj1" fmla="val 25000"/>
              <a:gd name="adj2" fmla="val 25000"/>
              <a:gd name="adj3" fmla="val 42801"/>
            </a:avLst>
          </a:prstGeom>
          <a:solidFill>
            <a:srgbClr val="FFFFFF"/>
          </a:solidFill>
          <a:ln w="12700" cap="flat">
            <a:solidFill>
              <a:schemeClr val="accent6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3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PingFang HK Regular"/>
              <a:ea typeface="PingFang HK Regular"/>
              <a:cs typeface="PingFang HK Regular"/>
              <a:sym typeface="PingFang HK Regular"/>
            </a:endParaRPr>
          </a:p>
        </p:txBody>
      </p:sp>
      <p:sp>
        <p:nvSpPr>
          <p:cNvPr id="51" name="直角上箭头 50"/>
          <p:cNvSpPr/>
          <p:nvPr/>
        </p:nvSpPr>
        <p:spPr>
          <a:xfrm rot="5400000">
            <a:off x="5184301" y="1071330"/>
            <a:ext cx="225781" cy="438265"/>
          </a:xfrm>
          <a:prstGeom prst="bentUpArrow">
            <a:avLst>
              <a:gd name="adj1" fmla="val 25000"/>
              <a:gd name="adj2" fmla="val 25000"/>
              <a:gd name="adj3" fmla="val 42801"/>
            </a:avLst>
          </a:prstGeom>
          <a:solidFill>
            <a:srgbClr val="FFFFFF"/>
          </a:solidFill>
          <a:ln w="12700" cap="flat">
            <a:solidFill>
              <a:schemeClr val="accent6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3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PingFang HK Regular"/>
              <a:ea typeface="PingFang HK Regular"/>
              <a:cs typeface="PingFang HK Regular"/>
              <a:sym typeface="PingFang HK Regular"/>
            </a:endParaRPr>
          </a:p>
        </p:txBody>
      </p:sp>
      <p:sp>
        <p:nvSpPr>
          <p:cNvPr id="52" name="直角上箭头 51"/>
          <p:cNvSpPr/>
          <p:nvPr/>
        </p:nvSpPr>
        <p:spPr>
          <a:xfrm rot="5400000">
            <a:off x="7125681" y="1070781"/>
            <a:ext cx="225781" cy="438265"/>
          </a:xfrm>
          <a:prstGeom prst="bentUpArrow">
            <a:avLst>
              <a:gd name="adj1" fmla="val 25000"/>
              <a:gd name="adj2" fmla="val 25000"/>
              <a:gd name="adj3" fmla="val 42801"/>
            </a:avLst>
          </a:prstGeom>
          <a:solidFill>
            <a:srgbClr val="FFFFFF"/>
          </a:solidFill>
          <a:ln w="12700" cap="flat">
            <a:solidFill>
              <a:schemeClr val="accent6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3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PingFang HK Regular"/>
              <a:ea typeface="PingFang HK Regular"/>
              <a:cs typeface="PingFang HK Regular"/>
              <a:sym typeface="PingFang HK Regular"/>
            </a:endParaRPr>
          </a:p>
        </p:txBody>
      </p:sp>
      <p:sp>
        <p:nvSpPr>
          <p:cNvPr id="53" name="直角上箭头 52"/>
          <p:cNvSpPr/>
          <p:nvPr/>
        </p:nvSpPr>
        <p:spPr>
          <a:xfrm rot="5400000">
            <a:off x="8955536" y="1083799"/>
            <a:ext cx="225781" cy="438265"/>
          </a:xfrm>
          <a:prstGeom prst="bentUpArrow">
            <a:avLst>
              <a:gd name="adj1" fmla="val 25000"/>
              <a:gd name="adj2" fmla="val 25000"/>
              <a:gd name="adj3" fmla="val 42801"/>
            </a:avLst>
          </a:prstGeom>
          <a:solidFill>
            <a:srgbClr val="FFFFFF"/>
          </a:solidFill>
          <a:ln w="12700" cap="flat">
            <a:solidFill>
              <a:schemeClr val="accent6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3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PingFang HK Regular"/>
              <a:ea typeface="PingFang HK Regular"/>
              <a:cs typeface="PingFang HK Regular"/>
              <a:sym typeface="PingFang HK Regular"/>
            </a:endParaRPr>
          </a:p>
        </p:txBody>
      </p:sp>
    </p:spTree>
    <p:extLst>
      <p:ext uri="{BB962C8B-B14F-4D97-AF65-F5344CB8AC3E}">
        <p14:creationId xmlns:p14="http://schemas.microsoft.com/office/powerpoint/2010/main" val="3881313199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D4E7A4F7-121B-F643-83E3-D4570378C5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Action Proxy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AC1713AA-EDA7-A24C-9343-AD45815FA0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活动执行分发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xmlns="" id="{8C23DA4E-5D87-9046-ADF7-924A948361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6173" y="1690494"/>
            <a:ext cx="8538518" cy="4621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8934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6540500" y="845146"/>
            <a:ext cx="5346700" cy="1745654"/>
          </a:xfrm>
          <a:prstGeom prst="rect">
            <a:avLst/>
          </a:prstGeom>
          <a:solidFill>
            <a:srgbClr val="FFFFFF"/>
          </a:solidFill>
          <a:ln w="12700" cap="flat">
            <a:solidFill>
              <a:schemeClr val="bg1">
                <a:lumMod val="65000"/>
              </a:schemeClr>
            </a:solidFill>
            <a:prstDash val="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3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PingFang HK Regular"/>
              <a:ea typeface="PingFang HK Regular"/>
              <a:cs typeface="PingFang HK Regular"/>
              <a:sym typeface="PingFang HK Regular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952500" y="845146"/>
            <a:ext cx="5346700" cy="1745654"/>
          </a:xfrm>
          <a:prstGeom prst="rect">
            <a:avLst/>
          </a:prstGeom>
          <a:solidFill>
            <a:srgbClr val="FFFFFF"/>
          </a:solidFill>
          <a:ln w="12700" cap="flat">
            <a:solidFill>
              <a:schemeClr val="bg1">
                <a:lumMod val="65000"/>
              </a:schemeClr>
            </a:solidFill>
            <a:prstDash val="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3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PingFang HK Regular"/>
              <a:ea typeface="PingFang HK Regular"/>
              <a:cs typeface="PingFang HK Regular"/>
              <a:sym typeface="PingFang HK Regular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952500" y="2692400"/>
            <a:ext cx="10947400" cy="3657600"/>
          </a:xfrm>
          <a:prstGeom prst="rect">
            <a:avLst/>
          </a:prstGeom>
          <a:solidFill>
            <a:srgbClr val="FFFFFF"/>
          </a:solidFill>
          <a:ln w="12700" cap="flat">
            <a:solidFill>
              <a:schemeClr val="bg1">
                <a:lumMod val="65000"/>
              </a:schemeClr>
            </a:solidFill>
            <a:prstDash val="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3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PingFang HK Regular"/>
              <a:ea typeface="PingFang HK Regular"/>
              <a:cs typeface="PingFang HK Regular"/>
              <a:sym typeface="PingFang HK Regular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066799" y="4261401"/>
            <a:ext cx="3594101" cy="1989660"/>
          </a:xfrm>
          <a:prstGeom prst="rect">
            <a:avLst/>
          </a:prstGeom>
          <a:solidFill>
            <a:srgbClr val="FFFFFF"/>
          </a:solidFill>
          <a:ln w="12700" cap="flat">
            <a:solidFill>
              <a:schemeClr val="bg1">
                <a:lumMod val="65000"/>
              </a:schemeClr>
            </a:solidFill>
            <a:prstDash val="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3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PingFang HK Regular"/>
              <a:ea typeface="PingFang HK Regular"/>
              <a:cs typeface="PingFang HK Regular"/>
              <a:sym typeface="PingFang HK Regular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231899" y="5021583"/>
            <a:ext cx="1154069" cy="346570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2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altLang="zh-CN" sz="1800" dirty="0">
                <a:solidFill>
                  <a:schemeClr val="bg1">
                    <a:lumMod val="50000"/>
                  </a:schemeClr>
                </a:solidFill>
              </a:rPr>
              <a:t>DEBUG</a:t>
            </a:r>
          </a:p>
        </p:txBody>
      </p:sp>
      <p:sp>
        <p:nvSpPr>
          <p:cNvPr id="7" name="矩形 6"/>
          <p:cNvSpPr/>
          <p:nvPr/>
        </p:nvSpPr>
        <p:spPr>
          <a:xfrm>
            <a:off x="2632303" y="4530850"/>
            <a:ext cx="1825397" cy="36734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PingFang HK Regular"/>
                <a:ea typeface="PingFang HK Regular"/>
                <a:cs typeface="PingFang HK Regular"/>
                <a:sym typeface="PingFang HK Regular"/>
              </a:rPr>
              <a:t>用户行为查询</a:t>
            </a:r>
          </a:p>
        </p:txBody>
      </p:sp>
      <p:sp>
        <p:nvSpPr>
          <p:cNvPr id="8" name="矩形 7"/>
          <p:cNvSpPr/>
          <p:nvPr/>
        </p:nvSpPr>
        <p:spPr>
          <a:xfrm>
            <a:off x="2632303" y="5072280"/>
            <a:ext cx="1825397" cy="36734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PingFang HK Regular"/>
                <a:ea typeface="PingFang HK Regular"/>
                <a:cs typeface="PingFang HK Regular"/>
                <a:sym typeface="PingFang HK Regular"/>
              </a:rPr>
              <a:t>调用链路还原</a:t>
            </a:r>
          </a:p>
        </p:txBody>
      </p:sp>
      <p:sp>
        <p:nvSpPr>
          <p:cNvPr id="9" name="矩形 8"/>
          <p:cNvSpPr/>
          <p:nvPr/>
        </p:nvSpPr>
        <p:spPr>
          <a:xfrm>
            <a:off x="2645607" y="5672332"/>
            <a:ext cx="1812093" cy="36734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PingFang HK Regular"/>
                <a:ea typeface="PingFang HK Regular"/>
                <a:cs typeface="PingFang HK Regular"/>
                <a:sym typeface="PingFang HK Regular"/>
              </a:rPr>
              <a:t>活动链路分析</a:t>
            </a:r>
          </a:p>
        </p:txBody>
      </p:sp>
      <p:sp>
        <p:nvSpPr>
          <p:cNvPr id="10" name="矩形 9"/>
          <p:cNvSpPr/>
          <p:nvPr/>
        </p:nvSpPr>
        <p:spPr>
          <a:xfrm>
            <a:off x="4953000" y="4264353"/>
            <a:ext cx="3390900" cy="1989660"/>
          </a:xfrm>
          <a:prstGeom prst="rect">
            <a:avLst/>
          </a:prstGeom>
          <a:solidFill>
            <a:srgbClr val="FFFFFF"/>
          </a:solidFill>
          <a:ln w="12700" cap="flat">
            <a:solidFill>
              <a:schemeClr val="bg1">
                <a:lumMod val="65000"/>
              </a:schemeClr>
            </a:solidFill>
            <a:prstDash val="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3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PingFang HK Regular"/>
              <a:ea typeface="PingFang HK Regular"/>
              <a:cs typeface="PingFang HK Regular"/>
              <a:sym typeface="PingFang HK Regular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6410913" y="4529778"/>
            <a:ext cx="1818780" cy="36734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PingFang HK Regular"/>
                <a:ea typeface="PingFang HK Regular"/>
                <a:cs typeface="PingFang HK Regular"/>
                <a:sym typeface="PingFang HK Regular"/>
              </a:rPr>
              <a:t>活动效果分析</a:t>
            </a:r>
          </a:p>
        </p:txBody>
      </p:sp>
      <p:sp>
        <p:nvSpPr>
          <p:cNvPr id="12" name="矩形 11"/>
          <p:cNvSpPr/>
          <p:nvPr/>
        </p:nvSpPr>
        <p:spPr>
          <a:xfrm>
            <a:off x="6410913" y="5071208"/>
            <a:ext cx="1818780" cy="36734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PingFang HK Regular"/>
                <a:ea typeface="PingFang HK Regular"/>
                <a:cs typeface="PingFang HK Regular"/>
                <a:sym typeface="PingFang HK Regular"/>
              </a:rPr>
              <a:t>活动数据总览</a:t>
            </a:r>
          </a:p>
        </p:txBody>
      </p:sp>
      <p:sp>
        <p:nvSpPr>
          <p:cNvPr id="13" name="矩形 12"/>
          <p:cNvSpPr/>
          <p:nvPr/>
        </p:nvSpPr>
        <p:spPr>
          <a:xfrm>
            <a:off x="6424217" y="5671260"/>
            <a:ext cx="1818780" cy="36734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PingFang HK Regular"/>
                <a:ea typeface="PingFang HK Regular"/>
                <a:cs typeface="PingFang HK Regular"/>
                <a:sym typeface="PingFang HK Regular"/>
              </a:rPr>
              <a:t>活动数据明细</a:t>
            </a:r>
          </a:p>
        </p:txBody>
      </p:sp>
      <p:sp>
        <p:nvSpPr>
          <p:cNvPr id="14" name="矩形 13"/>
          <p:cNvSpPr/>
          <p:nvPr/>
        </p:nvSpPr>
        <p:spPr>
          <a:xfrm>
            <a:off x="4978400" y="3659759"/>
            <a:ext cx="3390899" cy="346570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2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altLang="zh-CN" sz="1800" dirty="0">
                <a:solidFill>
                  <a:schemeClr val="bg1">
                    <a:lumMod val="50000"/>
                  </a:schemeClr>
                </a:solidFill>
              </a:rPr>
              <a:t>HIVE</a:t>
            </a:r>
          </a:p>
        </p:txBody>
      </p:sp>
      <p:sp>
        <p:nvSpPr>
          <p:cNvPr id="15" name="矩形 14"/>
          <p:cNvSpPr/>
          <p:nvPr/>
        </p:nvSpPr>
        <p:spPr>
          <a:xfrm>
            <a:off x="8636001" y="3660831"/>
            <a:ext cx="3136900" cy="346570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2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altLang="zh-CN" sz="1800" dirty="0">
                <a:solidFill>
                  <a:schemeClr val="bg1">
                    <a:lumMod val="50000"/>
                  </a:schemeClr>
                </a:solidFill>
              </a:rPr>
              <a:t>Druid</a:t>
            </a:r>
          </a:p>
        </p:txBody>
      </p:sp>
      <p:sp>
        <p:nvSpPr>
          <p:cNvPr id="16" name="矩形 15"/>
          <p:cNvSpPr/>
          <p:nvPr/>
        </p:nvSpPr>
        <p:spPr>
          <a:xfrm>
            <a:off x="1066799" y="3660831"/>
            <a:ext cx="3594101" cy="346570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2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altLang="zh-CN" sz="1800" dirty="0">
                <a:solidFill>
                  <a:schemeClr val="bg1">
                    <a:lumMod val="50000"/>
                  </a:schemeClr>
                </a:solidFill>
              </a:rPr>
              <a:t>ES</a:t>
            </a:r>
          </a:p>
        </p:txBody>
      </p:sp>
      <p:sp>
        <p:nvSpPr>
          <p:cNvPr id="17" name="矩形 16"/>
          <p:cNvSpPr/>
          <p:nvPr/>
        </p:nvSpPr>
        <p:spPr>
          <a:xfrm>
            <a:off x="8636000" y="4261122"/>
            <a:ext cx="3136901" cy="1989660"/>
          </a:xfrm>
          <a:prstGeom prst="rect">
            <a:avLst/>
          </a:prstGeom>
          <a:solidFill>
            <a:srgbClr val="FFFFFF"/>
          </a:solidFill>
          <a:ln w="12700" cap="flat">
            <a:solidFill>
              <a:schemeClr val="bg1">
                <a:lumMod val="65000"/>
              </a:schemeClr>
            </a:solidFill>
            <a:prstDash val="dash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3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PingFang HK Regular"/>
              <a:ea typeface="PingFang HK Regular"/>
              <a:cs typeface="PingFang HK Regular"/>
              <a:sym typeface="PingFang HK Regular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1073286" y="2810610"/>
            <a:ext cx="1984509" cy="346570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2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altLang="zh-CN" sz="1800" dirty="0">
                <a:solidFill>
                  <a:schemeClr val="bg1">
                    <a:lumMod val="50000"/>
                  </a:schemeClr>
                </a:solidFill>
              </a:rPr>
              <a:t>Pope</a:t>
            </a:r>
          </a:p>
        </p:txBody>
      </p:sp>
      <p:sp>
        <p:nvSpPr>
          <p:cNvPr id="19" name="矩形 18"/>
          <p:cNvSpPr/>
          <p:nvPr/>
        </p:nvSpPr>
        <p:spPr>
          <a:xfrm>
            <a:off x="3545001" y="2810610"/>
            <a:ext cx="1882341" cy="346570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2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altLang="zh-CN" sz="1800" dirty="0" err="1">
                <a:solidFill>
                  <a:schemeClr val="bg1">
                    <a:lumMod val="50000"/>
                  </a:schemeClr>
                </a:solidFill>
              </a:rPr>
              <a:t>KafKa</a:t>
            </a:r>
            <a:endParaRPr lang="en-US" altLang="zh-CN" sz="1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5939294" y="2810610"/>
            <a:ext cx="1882341" cy="346570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2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altLang="zh-CN" sz="1800" dirty="0" err="1">
                <a:solidFill>
                  <a:schemeClr val="bg1">
                    <a:lumMod val="50000"/>
                  </a:schemeClr>
                </a:solidFill>
              </a:rPr>
              <a:t>KafKa</a:t>
            </a:r>
            <a:endParaRPr lang="en-US" altLang="zh-CN" sz="1800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21" name="直线箭头连接符 20"/>
          <p:cNvCxnSpPr>
            <a:stCxn id="20" idx="3"/>
            <a:endCxn id="21" idx="1"/>
          </p:cNvCxnSpPr>
          <p:nvPr/>
        </p:nvCxnSpPr>
        <p:spPr>
          <a:xfrm>
            <a:off x="3057795" y="2983895"/>
            <a:ext cx="487206" cy="0"/>
          </a:xfrm>
          <a:prstGeom prst="straightConnector1">
            <a:avLst/>
          </a:prstGeom>
          <a:noFill/>
          <a:ln w="25400" cap="flat">
            <a:solidFill>
              <a:schemeClr val="accent6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2" name="直线箭头连接符 21"/>
          <p:cNvCxnSpPr>
            <a:stCxn id="21" idx="3"/>
            <a:endCxn id="26" idx="1"/>
          </p:cNvCxnSpPr>
          <p:nvPr/>
        </p:nvCxnSpPr>
        <p:spPr>
          <a:xfrm>
            <a:off x="5427342" y="2983895"/>
            <a:ext cx="511952" cy="0"/>
          </a:xfrm>
          <a:prstGeom prst="straightConnector1">
            <a:avLst/>
          </a:prstGeom>
          <a:noFill/>
          <a:ln w="25400" cap="flat">
            <a:solidFill>
              <a:schemeClr val="accent6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3" name="肘形连接符 22"/>
          <p:cNvCxnSpPr/>
          <p:nvPr/>
        </p:nvCxnSpPr>
        <p:spPr>
          <a:xfrm rot="5400000">
            <a:off x="7165074" y="3407881"/>
            <a:ext cx="445358" cy="3293"/>
          </a:xfrm>
          <a:prstGeom prst="bentConnector3">
            <a:avLst/>
          </a:prstGeom>
          <a:noFill/>
          <a:ln w="25400" cap="flat">
            <a:solidFill>
              <a:schemeClr val="accent6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4" name="肘形连接符 23"/>
          <p:cNvCxnSpPr>
            <a:stCxn id="26" idx="2"/>
            <a:endCxn id="15" idx="0"/>
          </p:cNvCxnSpPr>
          <p:nvPr/>
        </p:nvCxnSpPr>
        <p:spPr>
          <a:xfrm rot="5400000">
            <a:off x="4620333" y="1400698"/>
            <a:ext cx="503651" cy="4016615"/>
          </a:xfrm>
          <a:prstGeom prst="bentConnector3">
            <a:avLst/>
          </a:prstGeom>
          <a:noFill/>
          <a:ln w="25400" cap="flat">
            <a:solidFill>
              <a:schemeClr val="accent6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5" name="智慧城市，重新定义“增长”（4点分类）"/>
          <p:cNvSpPr/>
          <p:nvPr/>
        </p:nvSpPr>
        <p:spPr>
          <a:xfrm>
            <a:off x="518027" y="279632"/>
            <a:ext cx="5636593" cy="5655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Autofit/>
          </a:bodyPr>
          <a:lstStyle>
            <a:lvl1pPr>
              <a:spcBef>
                <a:spcPts val="0"/>
              </a:spcBef>
              <a:defRPr sz="1600" spc="128">
                <a:solidFill>
                  <a:schemeClr val="accent3">
                    <a:lumOff val="-12941"/>
                  </a:schemeClr>
                </a:solidFill>
                <a:latin typeface="PingFang SC Light"/>
                <a:ea typeface="PingFang SC Light"/>
                <a:cs typeface="PingFang SC Light"/>
                <a:sym typeface="PingFang SC Light"/>
              </a:defRPr>
            </a:lvl1pPr>
          </a:lstStyle>
          <a:p>
            <a:r>
              <a:rPr lang="zh-CN" altLang="en-US" sz="3200" b="1" dirty="0">
                <a:solidFill>
                  <a:schemeClr val="tx1">
                    <a:lumMod val="25000"/>
                  </a:schemeClr>
                </a:solidFill>
              </a:rPr>
              <a:t>数据分析模块</a:t>
            </a:r>
            <a:endParaRPr sz="3200" b="1" dirty="0">
              <a:solidFill>
                <a:schemeClr val="tx1">
                  <a:lumMod val="25000"/>
                </a:schemeClr>
              </a:solidFill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5066344" y="5067708"/>
            <a:ext cx="1154069" cy="346570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2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</a:rPr>
              <a:t>效果分析</a:t>
            </a:r>
            <a:endParaRPr lang="en-US" altLang="zh-CN" sz="1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8813799" y="5067708"/>
            <a:ext cx="1257779" cy="346570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2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</a:rPr>
              <a:t>实时数据</a:t>
            </a:r>
            <a:endParaRPr lang="en-US" altLang="zh-CN" sz="1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10182813" y="4544228"/>
            <a:ext cx="1386887" cy="36734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PingFang HK Regular"/>
                <a:ea typeface="PingFang HK Regular"/>
                <a:cs typeface="PingFang HK Regular"/>
                <a:sym typeface="PingFang HK Regular"/>
              </a:rPr>
              <a:t>活动人群数据</a:t>
            </a:r>
          </a:p>
        </p:txBody>
      </p:sp>
      <p:sp>
        <p:nvSpPr>
          <p:cNvPr id="29" name="矩形 28"/>
          <p:cNvSpPr/>
          <p:nvPr/>
        </p:nvSpPr>
        <p:spPr>
          <a:xfrm>
            <a:off x="10206105" y="5071208"/>
            <a:ext cx="1363595" cy="36734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solidFill>
                  <a:schemeClr val="tx1">
                    <a:lumMod val="50000"/>
                  </a:schemeClr>
                </a:solidFill>
                <a:latin typeface="PingFang HK Regular"/>
                <a:ea typeface="PingFang HK Regular"/>
                <a:cs typeface="PingFang HK Regular"/>
                <a:sym typeface="PingFang HK Regular"/>
              </a:rPr>
              <a:t>Step</a:t>
            </a: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PingFang HK Regular"/>
                <a:ea typeface="PingFang HK Regular"/>
                <a:cs typeface="PingFang HK Regular"/>
                <a:sym typeface="PingFang HK Regular"/>
              </a:rPr>
              <a:t>转化数据</a:t>
            </a:r>
          </a:p>
        </p:txBody>
      </p:sp>
      <p:sp>
        <p:nvSpPr>
          <p:cNvPr id="30" name="矩形 29"/>
          <p:cNvSpPr/>
          <p:nvPr/>
        </p:nvSpPr>
        <p:spPr>
          <a:xfrm>
            <a:off x="10206105" y="5643348"/>
            <a:ext cx="1363595" cy="36734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PingFang HK Regular"/>
                <a:ea typeface="PingFang HK Regular"/>
                <a:cs typeface="PingFang HK Regular"/>
                <a:sym typeface="PingFang HK Regular"/>
              </a:rPr>
              <a:t>活动触达数据</a:t>
            </a:r>
          </a:p>
        </p:txBody>
      </p:sp>
      <p:grpSp>
        <p:nvGrpSpPr>
          <p:cNvPr id="31" name="组 30"/>
          <p:cNvGrpSpPr/>
          <p:nvPr/>
        </p:nvGrpSpPr>
        <p:grpSpPr>
          <a:xfrm>
            <a:off x="3158668" y="3012139"/>
            <a:ext cx="260714" cy="290079"/>
            <a:chOff x="3281675" y="2394740"/>
            <a:chExt cx="260714" cy="290079"/>
          </a:xfrm>
        </p:grpSpPr>
        <p:sp>
          <p:nvSpPr>
            <p:cNvPr id="32" name="椭圆 31"/>
            <p:cNvSpPr/>
            <p:nvPr/>
          </p:nvSpPr>
          <p:spPr>
            <a:xfrm>
              <a:off x="3294194" y="2407476"/>
              <a:ext cx="248195" cy="231529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chemeClr val="accent2"/>
              </a:solidFill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3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PingFang HK Regular"/>
                <a:ea typeface="PingFang HK Regular"/>
                <a:cs typeface="PingFang HK Regular"/>
                <a:sym typeface="PingFang HK Regular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281675" y="2394740"/>
              <a:ext cx="256802" cy="29007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accent2"/>
                  </a:solidFill>
                  <a:latin typeface="PingFang SC" charset="-122"/>
                  <a:ea typeface="PingFang SC" charset="-122"/>
                  <a:cs typeface="PingFang SC" charset="-122"/>
                </a:rPr>
                <a:t>1</a:t>
              </a:r>
              <a:endParaRPr lang="zh-CN" altLang="en-US" sz="1400" dirty="0">
                <a:solidFill>
                  <a:schemeClr val="accent2"/>
                </a:solidFill>
                <a:latin typeface="PingFang SC" charset="-122"/>
                <a:ea typeface="PingFang SC" charset="-122"/>
                <a:cs typeface="PingFang SC" charset="-122"/>
              </a:endParaRPr>
            </a:p>
          </p:txBody>
        </p:sp>
      </p:grpSp>
      <p:grpSp>
        <p:nvGrpSpPr>
          <p:cNvPr id="34" name="组 33"/>
          <p:cNvGrpSpPr/>
          <p:nvPr/>
        </p:nvGrpSpPr>
        <p:grpSpPr>
          <a:xfrm>
            <a:off x="5590868" y="2994101"/>
            <a:ext cx="292068" cy="290079"/>
            <a:chOff x="3281675" y="2394740"/>
            <a:chExt cx="292068" cy="290079"/>
          </a:xfrm>
        </p:grpSpPr>
        <p:sp>
          <p:nvSpPr>
            <p:cNvPr id="35" name="椭圆 34"/>
            <p:cNvSpPr/>
            <p:nvPr/>
          </p:nvSpPr>
          <p:spPr>
            <a:xfrm>
              <a:off x="3294194" y="2407476"/>
              <a:ext cx="248195" cy="231529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chemeClr val="accent2"/>
              </a:solidFill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3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PingFang HK Regular"/>
                <a:ea typeface="PingFang HK Regular"/>
                <a:cs typeface="PingFang HK Regular"/>
                <a:sym typeface="PingFang HK Regular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3281675" y="2394740"/>
              <a:ext cx="292068" cy="29007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accent2"/>
                  </a:solidFill>
                  <a:latin typeface="PingFang SC" charset="-122"/>
                  <a:ea typeface="PingFang SC" charset="-122"/>
                  <a:cs typeface="PingFang SC" charset="-122"/>
                </a:rPr>
                <a:t>2</a:t>
              </a:r>
              <a:endParaRPr lang="zh-CN" altLang="en-US" sz="1400" dirty="0">
                <a:solidFill>
                  <a:schemeClr val="accent2"/>
                </a:solidFill>
                <a:latin typeface="PingFang SC" charset="-122"/>
                <a:ea typeface="PingFang SC" charset="-122"/>
                <a:cs typeface="PingFang SC" charset="-122"/>
              </a:endParaRPr>
            </a:p>
          </p:txBody>
        </p:sp>
      </p:grpSp>
      <p:grpSp>
        <p:nvGrpSpPr>
          <p:cNvPr id="37" name="组 36"/>
          <p:cNvGrpSpPr/>
          <p:nvPr/>
        </p:nvGrpSpPr>
        <p:grpSpPr>
          <a:xfrm>
            <a:off x="2521768" y="3326968"/>
            <a:ext cx="292068" cy="290079"/>
            <a:chOff x="3281675" y="2394740"/>
            <a:chExt cx="292068" cy="290079"/>
          </a:xfrm>
        </p:grpSpPr>
        <p:sp>
          <p:nvSpPr>
            <p:cNvPr id="38" name="椭圆 37"/>
            <p:cNvSpPr/>
            <p:nvPr/>
          </p:nvSpPr>
          <p:spPr>
            <a:xfrm>
              <a:off x="3294194" y="2407476"/>
              <a:ext cx="248195" cy="231529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chemeClr val="accent2"/>
              </a:solidFill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3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PingFang HK Regular"/>
                <a:ea typeface="PingFang HK Regular"/>
                <a:cs typeface="PingFang HK Regular"/>
                <a:sym typeface="PingFang HK Regular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3281675" y="2394740"/>
              <a:ext cx="292068" cy="29007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accent2"/>
                  </a:solidFill>
                  <a:latin typeface="PingFang SC" charset="-122"/>
                  <a:ea typeface="PingFang SC" charset="-122"/>
                  <a:cs typeface="PingFang SC" charset="-122"/>
                </a:rPr>
                <a:t>3</a:t>
              </a:r>
              <a:endParaRPr lang="zh-CN" altLang="en-US" sz="1400" dirty="0">
                <a:solidFill>
                  <a:schemeClr val="accent2"/>
                </a:solidFill>
                <a:latin typeface="PingFang SC" charset="-122"/>
                <a:ea typeface="PingFang SC" charset="-122"/>
                <a:cs typeface="PingFang SC" charset="-122"/>
              </a:endParaRPr>
            </a:p>
          </p:txBody>
        </p:sp>
      </p:grpSp>
      <p:grpSp>
        <p:nvGrpSpPr>
          <p:cNvPr id="40" name="组 39"/>
          <p:cNvGrpSpPr/>
          <p:nvPr/>
        </p:nvGrpSpPr>
        <p:grpSpPr>
          <a:xfrm>
            <a:off x="7436122" y="3273898"/>
            <a:ext cx="292068" cy="290079"/>
            <a:chOff x="3281675" y="2394740"/>
            <a:chExt cx="292068" cy="290079"/>
          </a:xfrm>
        </p:grpSpPr>
        <p:sp>
          <p:nvSpPr>
            <p:cNvPr id="41" name="椭圆 40"/>
            <p:cNvSpPr/>
            <p:nvPr/>
          </p:nvSpPr>
          <p:spPr>
            <a:xfrm>
              <a:off x="3294194" y="2407476"/>
              <a:ext cx="248195" cy="231529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chemeClr val="accent2"/>
              </a:solidFill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3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PingFang HK Regular"/>
                <a:ea typeface="PingFang HK Regular"/>
                <a:cs typeface="PingFang HK Regular"/>
                <a:sym typeface="PingFang HK Regular"/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>
              <a:off x="3281675" y="2394740"/>
              <a:ext cx="292068" cy="29007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accent2"/>
                  </a:solidFill>
                  <a:latin typeface="PingFang SC" charset="-122"/>
                  <a:ea typeface="PingFang SC" charset="-122"/>
                  <a:cs typeface="PingFang SC" charset="-122"/>
                </a:rPr>
                <a:t>4</a:t>
              </a:r>
              <a:endParaRPr lang="zh-CN" altLang="en-US" sz="1400" dirty="0">
                <a:solidFill>
                  <a:schemeClr val="accent2"/>
                </a:solidFill>
                <a:latin typeface="PingFang SC" charset="-122"/>
                <a:ea typeface="PingFang SC" charset="-122"/>
                <a:cs typeface="PingFang SC" charset="-122"/>
              </a:endParaRPr>
            </a:p>
          </p:txBody>
        </p:sp>
      </p:grpSp>
      <p:grpSp>
        <p:nvGrpSpPr>
          <p:cNvPr id="43" name="组 42"/>
          <p:cNvGrpSpPr/>
          <p:nvPr/>
        </p:nvGrpSpPr>
        <p:grpSpPr>
          <a:xfrm>
            <a:off x="9886632" y="3246036"/>
            <a:ext cx="292068" cy="290079"/>
            <a:chOff x="3281675" y="2394740"/>
            <a:chExt cx="292068" cy="290079"/>
          </a:xfrm>
        </p:grpSpPr>
        <p:sp>
          <p:nvSpPr>
            <p:cNvPr id="44" name="椭圆 43"/>
            <p:cNvSpPr/>
            <p:nvPr/>
          </p:nvSpPr>
          <p:spPr>
            <a:xfrm>
              <a:off x="3294194" y="2407476"/>
              <a:ext cx="248195" cy="231529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chemeClr val="accent2"/>
              </a:solidFill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3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PingFang HK Regular"/>
                <a:ea typeface="PingFang HK Regular"/>
                <a:cs typeface="PingFang HK Regular"/>
                <a:sym typeface="PingFang HK Regular"/>
              </a:endParaRPr>
            </a:p>
          </p:txBody>
        </p:sp>
        <p:sp>
          <p:nvSpPr>
            <p:cNvPr id="45" name="矩形 44"/>
            <p:cNvSpPr/>
            <p:nvPr/>
          </p:nvSpPr>
          <p:spPr>
            <a:xfrm>
              <a:off x="3281675" y="2394740"/>
              <a:ext cx="292068" cy="29007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accent2"/>
                  </a:solidFill>
                  <a:latin typeface="PingFang SC" charset="-122"/>
                  <a:ea typeface="PingFang SC" charset="-122"/>
                  <a:cs typeface="PingFang SC" charset="-122"/>
                </a:rPr>
                <a:t>5</a:t>
              </a:r>
              <a:endParaRPr lang="zh-CN" altLang="en-US" sz="1400" dirty="0">
                <a:solidFill>
                  <a:schemeClr val="accent2"/>
                </a:solidFill>
                <a:latin typeface="PingFang SC" charset="-122"/>
                <a:ea typeface="PingFang SC" charset="-122"/>
                <a:cs typeface="PingFang SC" charset="-122"/>
              </a:endParaRPr>
            </a:p>
          </p:txBody>
        </p:sp>
      </p:grpSp>
      <p:grpSp>
        <p:nvGrpSpPr>
          <p:cNvPr id="46" name="组 45"/>
          <p:cNvGrpSpPr/>
          <p:nvPr/>
        </p:nvGrpSpPr>
        <p:grpSpPr>
          <a:xfrm>
            <a:off x="7481710" y="960915"/>
            <a:ext cx="260714" cy="290079"/>
            <a:chOff x="3281675" y="2394740"/>
            <a:chExt cx="260714" cy="290079"/>
          </a:xfrm>
        </p:grpSpPr>
        <p:sp>
          <p:nvSpPr>
            <p:cNvPr id="47" name="椭圆 46"/>
            <p:cNvSpPr/>
            <p:nvPr/>
          </p:nvSpPr>
          <p:spPr>
            <a:xfrm>
              <a:off x="3294194" y="2407476"/>
              <a:ext cx="248195" cy="231529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chemeClr val="accent2"/>
              </a:solidFill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3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PingFang HK Regular"/>
                <a:ea typeface="PingFang HK Regular"/>
                <a:cs typeface="PingFang HK Regular"/>
                <a:sym typeface="PingFang HK Regular"/>
              </a:endParaRPr>
            </a:p>
          </p:txBody>
        </p:sp>
        <p:sp>
          <p:nvSpPr>
            <p:cNvPr id="48" name="矩形 47"/>
            <p:cNvSpPr/>
            <p:nvPr/>
          </p:nvSpPr>
          <p:spPr>
            <a:xfrm>
              <a:off x="3281675" y="2394740"/>
              <a:ext cx="256802" cy="29007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accent2"/>
                  </a:solidFill>
                  <a:latin typeface="PingFang SC" charset="-122"/>
                  <a:ea typeface="PingFang SC" charset="-122"/>
                  <a:cs typeface="PingFang SC" charset="-122"/>
                </a:rPr>
                <a:t>1</a:t>
              </a:r>
              <a:endParaRPr lang="zh-CN" altLang="en-US" sz="1400" dirty="0">
                <a:solidFill>
                  <a:schemeClr val="accent2"/>
                </a:solidFill>
                <a:latin typeface="PingFang SC" charset="-122"/>
                <a:ea typeface="PingFang SC" charset="-122"/>
                <a:cs typeface="PingFang SC" charset="-122"/>
              </a:endParaRPr>
            </a:p>
          </p:txBody>
        </p:sp>
      </p:grpSp>
      <p:grpSp>
        <p:nvGrpSpPr>
          <p:cNvPr id="49" name="组 48"/>
          <p:cNvGrpSpPr/>
          <p:nvPr/>
        </p:nvGrpSpPr>
        <p:grpSpPr>
          <a:xfrm>
            <a:off x="7494229" y="1278845"/>
            <a:ext cx="292068" cy="290079"/>
            <a:chOff x="3281675" y="2394740"/>
            <a:chExt cx="292068" cy="290079"/>
          </a:xfrm>
        </p:grpSpPr>
        <p:sp>
          <p:nvSpPr>
            <p:cNvPr id="50" name="椭圆 49"/>
            <p:cNvSpPr/>
            <p:nvPr/>
          </p:nvSpPr>
          <p:spPr>
            <a:xfrm>
              <a:off x="3294194" y="2407476"/>
              <a:ext cx="248195" cy="231529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chemeClr val="accent2"/>
              </a:solidFill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3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PingFang HK Regular"/>
                <a:ea typeface="PingFang HK Regular"/>
                <a:cs typeface="PingFang HK Regular"/>
                <a:sym typeface="PingFang HK Regular"/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3281675" y="2394740"/>
              <a:ext cx="292068" cy="29007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accent2"/>
                  </a:solidFill>
                  <a:latin typeface="PingFang SC" charset="-122"/>
                  <a:ea typeface="PingFang SC" charset="-122"/>
                  <a:cs typeface="PingFang SC" charset="-122"/>
                </a:rPr>
                <a:t>2</a:t>
              </a:r>
              <a:endParaRPr lang="zh-CN" altLang="en-US" sz="1400" dirty="0">
                <a:solidFill>
                  <a:schemeClr val="accent2"/>
                </a:solidFill>
                <a:latin typeface="PingFang SC" charset="-122"/>
                <a:ea typeface="PingFang SC" charset="-122"/>
                <a:cs typeface="PingFang SC" charset="-122"/>
              </a:endParaRPr>
            </a:p>
          </p:txBody>
        </p:sp>
      </p:grpSp>
      <p:grpSp>
        <p:nvGrpSpPr>
          <p:cNvPr id="52" name="组 51"/>
          <p:cNvGrpSpPr/>
          <p:nvPr/>
        </p:nvGrpSpPr>
        <p:grpSpPr>
          <a:xfrm>
            <a:off x="7494229" y="1583294"/>
            <a:ext cx="292068" cy="290079"/>
            <a:chOff x="3281675" y="2394740"/>
            <a:chExt cx="292068" cy="290079"/>
          </a:xfrm>
        </p:grpSpPr>
        <p:sp>
          <p:nvSpPr>
            <p:cNvPr id="53" name="椭圆 52"/>
            <p:cNvSpPr/>
            <p:nvPr/>
          </p:nvSpPr>
          <p:spPr>
            <a:xfrm>
              <a:off x="3294194" y="2407476"/>
              <a:ext cx="248195" cy="231529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chemeClr val="accent2"/>
              </a:solidFill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3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PingFang HK Regular"/>
                <a:ea typeface="PingFang HK Regular"/>
                <a:cs typeface="PingFang HK Regular"/>
                <a:sym typeface="PingFang HK Regular"/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3281675" y="2394740"/>
              <a:ext cx="292068" cy="29007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accent2"/>
                  </a:solidFill>
                  <a:latin typeface="PingFang SC" charset="-122"/>
                  <a:ea typeface="PingFang SC" charset="-122"/>
                  <a:cs typeface="PingFang SC" charset="-122"/>
                </a:rPr>
                <a:t>3</a:t>
              </a:r>
              <a:endParaRPr lang="zh-CN" altLang="en-US" sz="1400" dirty="0">
                <a:solidFill>
                  <a:schemeClr val="accent2"/>
                </a:solidFill>
                <a:latin typeface="PingFang SC" charset="-122"/>
                <a:ea typeface="PingFang SC" charset="-122"/>
                <a:cs typeface="PingFang SC" charset="-122"/>
              </a:endParaRPr>
            </a:p>
          </p:txBody>
        </p:sp>
      </p:grpSp>
      <p:grpSp>
        <p:nvGrpSpPr>
          <p:cNvPr id="55" name="组 54"/>
          <p:cNvGrpSpPr/>
          <p:nvPr/>
        </p:nvGrpSpPr>
        <p:grpSpPr>
          <a:xfrm>
            <a:off x="7506748" y="1900443"/>
            <a:ext cx="292068" cy="290079"/>
            <a:chOff x="3281675" y="2394740"/>
            <a:chExt cx="292068" cy="290079"/>
          </a:xfrm>
        </p:grpSpPr>
        <p:sp>
          <p:nvSpPr>
            <p:cNvPr id="56" name="椭圆 55"/>
            <p:cNvSpPr/>
            <p:nvPr/>
          </p:nvSpPr>
          <p:spPr>
            <a:xfrm>
              <a:off x="3294194" y="2407476"/>
              <a:ext cx="248195" cy="231529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chemeClr val="accent2"/>
              </a:solidFill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3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PingFang HK Regular"/>
                <a:ea typeface="PingFang HK Regular"/>
                <a:cs typeface="PingFang HK Regular"/>
                <a:sym typeface="PingFang HK Regular"/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3281675" y="2394740"/>
              <a:ext cx="292068" cy="29007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accent2"/>
                  </a:solidFill>
                  <a:latin typeface="PingFang SC" charset="-122"/>
                  <a:ea typeface="PingFang SC" charset="-122"/>
                  <a:cs typeface="PingFang SC" charset="-122"/>
                </a:rPr>
                <a:t>4</a:t>
              </a:r>
              <a:endParaRPr lang="zh-CN" altLang="en-US" sz="1400" dirty="0">
                <a:solidFill>
                  <a:schemeClr val="accent2"/>
                </a:solidFill>
                <a:latin typeface="PingFang SC" charset="-122"/>
                <a:ea typeface="PingFang SC" charset="-122"/>
                <a:cs typeface="PingFang SC" charset="-122"/>
              </a:endParaRPr>
            </a:p>
          </p:txBody>
        </p:sp>
      </p:grpSp>
      <p:grpSp>
        <p:nvGrpSpPr>
          <p:cNvPr id="58" name="组 57"/>
          <p:cNvGrpSpPr/>
          <p:nvPr/>
        </p:nvGrpSpPr>
        <p:grpSpPr>
          <a:xfrm>
            <a:off x="7519267" y="2244915"/>
            <a:ext cx="292068" cy="290079"/>
            <a:chOff x="3281675" y="2394740"/>
            <a:chExt cx="292068" cy="290079"/>
          </a:xfrm>
        </p:grpSpPr>
        <p:sp>
          <p:nvSpPr>
            <p:cNvPr id="59" name="椭圆 58"/>
            <p:cNvSpPr/>
            <p:nvPr/>
          </p:nvSpPr>
          <p:spPr>
            <a:xfrm>
              <a:off x="3294194" y="2407476"/>
              <a:ext cx="248195" cy="231529"/>
            </a:xfrm>
            <a:prstGeom prst="ellipse">
              <a:avLst/>
            </a:prstGeom>
            <a:solidFill>
              <a:srgbClr val="FFFFFF"/>
            </a:solidFill>
            <a:ln w="12700" cap="flat">
              <a:solidFill>
                <a:schemeClr val="accent2"/>
              </a:solidFill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3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PingFang HK Regular"/>
                <a:ea typeface="PingFang HK Regular"/>
                <a:cs typeface="PingFang HK Regular"/>
                <a:sym typeface="PingFang HK Regular"/>
              </a:endParaRPr>
            </a:p>
          </p:txBody>
        </p:sp>
        <p:sp>
          <p:nvSpPr>
            <p:cNvPr id="60" name="矩形 59"/>
            <p:cNvSpPr/>
            <p:nvPr/>
          </p:nvSpPr>
          <p:spPr>
            <a:xfrm>
              <a:off x="3281675" y="2394740"/>
              <a:ext cx="292068" cy="29007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accent2"/>
                  </a:solidFill>
                  <a:latin typeface="PingFang SC" charset="-122"/>
                  <a:ea typeface="PingFang SC" charset="-122"/>
                  <a:cs typeface="PingFang SC" charset="-122"/>
                </a:rPr>
                <a:t>5</a:t>
              </a:r>
              <a:endParaRPr lang="zh-CN" altLang="en-US" sz="1400" dirty="0">
                <a:solidFill>
                  <a:schemeClr val="accent2"/>
                </a:solidFill>
                <a:latin typeface="PingFang SC" charset="-122"/>
                <a:ea typeface="PingFang SC" charset="-122"/>
                <a:cs typeface="PingFang SC" charset="-122"/>
              </a:endParaRPr>
            </a:p>
          </p:txBody>
        </p:sp>
      </p:grpSp>
      <p:sp>
        <p:nvSpPr>
          <p:cNvPr id="61" name="矩形 60"/>
          <p:cNvSpPr/>
          <p:nvPr/>
        </p:nvSpPr>
        <p:spPr>
          <a:xfrm>
            <a:off x="7792862" y="973651"/>
            <a:ext cx="2411238" cy="2862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</a:rPr>
              <a:t>采集</a:t>
            </a:r>
            <a:r>
              <a:rPr lang="en-US" altLang="zh-CN" sz="1400" dirty="0">
                <a:solidFill>
                  <a:schemeClr val="tx1">
                    <a:lumMod val="50000"/>
                  </a:schemeClr>
                </a:solidFill>
              </a:rPr>
              <a:t>POPE</a:t>
            </a: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</a:rPr>
              <a:t>上的日志到</a:t>
            </a:r>
            <a:r>
              <a:rPr lang="en-US" altLang="zh-CN" sz="1400" dirty="0">
                <a:solidFill>
                  <a:schemeClr val="tx1">
                    <a:lumMod val="50000"/>
                  </a:schemeClr>
                </a:solidFill>
              </a:rPr>
              <a:t>Kafka</a:t>
            </a:r>
            <a:endParaRPr lang="zh-CN" altLang="en-US" sz="14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7822947" y="1281745"/>
            <a:ext cx="3239990" cy="2862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</a:rPr>
              <a:t>使用</a:t>
            </a:r>
            <a:r>
              <a:rPr lang="en-US" altLang="zh-CN" sz="1400" dirty="0">
                <a:solidFill>
                  <a:schemeClr val="tx1">
                    <a:lumMod val="50000"/>
                  </a:schemeClr>
                </a:solidFill>
              </a:rPr>
              <a:t>Spark</a:t>
            </a: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</a:rPr>
              <a:t>对日志进行加工和信息提取</a:t>
            </a:r>
          </a:p>
        </p:txBody>
      </p:sp>
      <p:sp>
        <p:nvSpPr>
          <p:cNvPr id="63" name="矩形 62"/>
          <p:cNvSpPr/>
          <p:nvPr/>
        </p:nvSpPr>
        <p:spPr>
          <a:xfrm>
            <a:off x="7821635" y="2257651"/>
            <a:ext cx="4142481" cy="2862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</a:rPr>
              <a:t>使用</a:t>
            </a:r>
            <a:r>
              <a:rPr lang="en-US" altLang="zh-CN" sz="1400" dirty="0">
                <a:solidFill>
                  <a:schemeClr val="tx1">
                    <a:lumMod val="50000"/>
                  </a:schemeClr>
                </a:solidFill>
              </a:rPr>
              <a:t>Spark</a:t>
            </a: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</a:rPr>
              <a:t>聚合加工，写</a:t>
            </a:r>
            <a:r>
              <a:rPr lang="en-US" altLang="zh-CN" sz="1400" dirty="0">
                <a:solidFill>
                  <a:schemeClr val="tx1">
                    <a:lumMod val="50000"/>
                  </a:schemeClr>
                </a:solidFill>
              </a:rPr>
              <a:t>druid</a:t>
            </a: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</a:rPr>
              <a:t>，用于实时数据查询</a:t>
            </a:r>
          </a:p>
        </p:txBody>
      </p:sp>
      <p:cxnSp>
        <p:nvCxnSpPr>
          <p:cNvPr id="64" name="肘形连接符 63"/>
          <p:cNvCxnSpPr>
            <a:stCxn id="26" idx="3"/>
            <a:endCxn id="14" idx="0"/>
          </p:cNvCxnSpPr>
          <p:nvPr/>
        </p:nvCxnSpPr>
        <p:spPr>
          <a:xfrm>
            <a:off x="7821635" y="2983895"/>
            <a:ext cx="2382816" cy="676936"/>
          </a:xfrm>
          <a:prstGeom prst="bentConnector2">
            <a:avLst/>
          </a:prstGeom>
          <a:noFill/>
          <a:ln w="25400" cap="flat">
            <a:solidFill>
              <a:schemeClr val="accent6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5" name="直线箭头连接符 64"/>
          <p:cNvCxnSpPr>
            <a:stCxn id="4" idx="0"/>
            <a:endCxn id="15" idx="2"/>
          </p:cNvCxnSpPr>
          <p:nvPr/>
        </p:nvCxnSpPr>
        <p:spPr>
          <a:xfrm flipV="1">
            <a:off x="2863850" y="4007401"/>
            <a:ext cx="0" cy="254000"/>
          </a:xfrm>
          <a:prstGeom prst="straightConnector1">
            <a:avLst/>
          </a:prstGeom>
          <a:noFill/>
          <a:ln w="25400" cap="flat">
            <a:solidFill>
              <a:schemeClr val="accent6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6" name="直线箭头连接符 65"/>
          <p:cNvCxnSpPr>
            <a:stCxn id="9" idx="0"/>
          </p:cNvCxnSpPr>
          <p:nvPr/>
        </p:nvCxnSpPr>
        <p:spPr>
          <a:xfrm flipV="1">
            <a:off x="6648450" y="4006329"/>
            <a:ext cx="0" cy="258024"/>
          </a:xfrm>
          <a:prstGeom prst="straightConnector1">
            <a:avLst/>
          </a:prstGeom>
          <a:noFill/>
          <a:ln w="25400" cap="flat">
            <a:solidFill>
              <a:schemeClr val="accent6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7" name="直线箭头连接符 66"/>
          <p:cNvCxnSpPr>
            <a:stCxn id="16" idx="0"/>
            <a:endCxn id="14" idx="2"/>
          </p:cNvCxnSpPr>
          <p:nvPr/>
        </p:nvCxnSpPr>
        <p:spPr>
          <a:xfrm flipV="1">
            <a:off x="10204451" y="4007401"/>
            <a:ext cx="0" cy="253721"/>
          </a:xfrm>
          <a:prstGeom prst="straightConnector1">
            <a:avLst/>
          </a:prstGeom>
          <a:noFill/>
          <a:ln w="25400" cap="flat">
            <a:solidFill>
              <a:schemeClr val="accent6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8" name="矩形 67"/>
          <p:cNvSpPr/>
          <p:nvPr/>
        </p:nvSpPr>
        <p:spPr>
          <a:xfrm>
            <a:off x="2251475" y="1047879"/>
            <a:ext cx="3382600" cy="34657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txBody>
          <a:bodyPr wrap="square">
            <a:spAutoFit/>
          </a:bodyPr>
          <a:lstStyle/>
          <a:p>
            <a:pPr algn="ctr"/>
            <a:endParaRPr lang="en-US" altLang="zh-CN" sz="1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9" name="矩形 68"/>
          <p:cNvSpPr/>
          <p:nvPr/>
        </p:nvSpPr>
        <p:spPr>
          <a:xfrm>
            <a:off x="2494818" y="1092931"/>
            <a:ext cx="2852063" cy="3183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600" dirty="0">
                <a:solidFill>
                  <a:schemeClr val="tx1">
                    <a:lumMod val="50000"/>
                  </a:schemeClr>
                </a:solidFill>
                <a:latin typeface="PingFang HK Regular"/>
                <a:ea typeface="PingFang HK Regular"/>
                <a:cs typeface="PingFang HK Regular"/>
              </a:rPr>
              <a:t>问题排查定位和调用链路还原</a:t>
            </a:r>
            <a:endParaRPr lang="en-US" altLang="zh-CN" sz="1600" dirty="0">
              <a:solidFill>
                <a:schemeClr val="tx1">
                  <a:lumMod val="50000"/>
                </a:schemeClr>
              </a:solidFill>
              <a:latin typeface="PingFang HK Regular"/>
              <a:ea typeface="PingFang HK Regular"/>
              <a:cs typeface="PingFang HK Regular"/>
            </a:endParaRPr>
          </a:p>
        </p:txBody>
      </p:sp>
      <p:sp>
        <p:nvSpPr>
          <p:cNvPr id="70" name="矩形 69"/>
          <p:cNvSpPr/>
          <p:nvPr/>
        </p:nvSpPr>
        <p:spPr>
          <a:xfrm>
            <a:off x="2238516" y="1521205"/>
            <a:ext cx="3382600" cy="34657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txBody>
          <a:bodyPr wrap="square">
            <a:spAutoFit/>
          </a:bodyPr>
          <a:lstStyle/>
          <a:p>
            <a:pPr algn="ctr"/>
            <a:endParaRPr lang="en-US" altLang="zh-CN" sz="1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1" name="矩形 70"/>
          <p:cNvSpPr/>
          <p:nvPr/>
        </p:nvSpPr>
        <p:spPr>
          <a:xfrm>
            <a:off x="2471056" y="1562615"/>
            <a:ext cx="2441694" cy="3183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600" dirty="0">
                <a:solidFill>
                  <a:schemeClr val="tx1">
                    <a:lumMod val="50000"/>
                  </a:schemeClr>
                </a:solidFill>
                <a:latin typeface="PingFang HK Regular"/>
                <a:ea typeface="PingFang HK Regular"/>
                <a:cs typeface="PingFang HK Regular"/>
              </a:rPr>
              <a:t>活动效果分析和数据明细</a:t>
            </a:r>
            <a:endParaRPr lang="en-US" altLang="zh-CN" sz="1600" dirty="0">
              <a:solidFill>
                <a:schemeClr val="tx1">
                  <a:lumMod val="50000"/>
                </a:schemeClr>
              </a:solidFill>
              <a:latin typeface="PingFang HK Regular"/>
              <a:ea typeface="PingFang HK Regular"/>
              <a:cs typeface="PingFang HK Regular"/>
            </a:endParaRPr>
          </a:p>
        </p:txBody>
      </p:sp>
      <p:sp>
        <p:nvSpPr>
          <p:cNvPr id="72" name="矩形 71"/>
          <p:cNvSpPr/>
          <p:nvPr/>
        </p:nvSpPr>
        <p:spPr>
          <a:xfrm>
            <a:off x="2238516" y="2024996"/>
            <a:ext cx="3382600" cy="34657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txBody>
          <a:bodyPr wrap="square">
            <a:spAutoFit/>
          </a:bodyPr>
          <a:lstStyle/>
          <a:p>
            <a:pPr algn="ctr"/>
            <a:endParaRPr lang="en-US" altLang="zh-CN" sz="1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3" name="矩形 72"/>
          <p:cNvSpPr/>
          <p:nvPr/>
        </p:nvSpPr>
        <p:spPr>
          <a:xfrm>
            <a:off x="2473717" y="2053127"/>
            <a:ext cx="2031325" cy="3183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600" dirty="0">
                <a:solidFill>
                  <a:schemeClr val="tx1">
                    <a:lumMod val="50000"/>
                  </a:schemeClr>
                </a:solidFill>
                <a:latin typeface="PingFang HK Regular"/>
                <a:ea typeface="PingFang HK Regular"/>
                <a:cs typeface="PingFang HK Regular"/>
                <a:sym typeface="PingFang HK Regular"/>
              </a:rPr>
              <a:t>实时数据和漏斗转化</a:t>
            </a:r>
          </a:p>
        </p:txBody>
      </p:sp>
      <p:sp>
        <p:nvSpPr>
          <p:cNvPr id="74" name="圆角矩形 73"/>
          <p:cNvSpPr/>
          <p:nvPr/>
        </p:nvSpPr>
        <p:spPr>
          <a:xfrm>
            <a:off x="1360078" y="1061338"/>
            <a:ext cx="486428" cy="1352502"/>
          </a:xfrm>
          <a:prstGeom prst="round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8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模块功能</a:t>
            </a:r>
          </a:p>
        </p:txBody>
      </p:sp>
      <p:sp>
        <p:nvSpPr>
          <p:cNvPr id="75" name="圆角矩形 74"/>
          <p:cNvSpPr/>
          <p:nvPr/>
        </p:nvSpPr>
        <p:spPr>
          <a:xfrm>
            <a:off x="6725684" y="1046979"/>
            <a:ext cx="486428" cy="1352502"/>
          </a:xfrm>
          <a:prstGeom prst="round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8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模块数据流</a:t>
            </a:r>
          </a:p>
        </p:txBody>
      </p:sp>
      <p:sp>
        <p:nvSpPr>
          <p:cNvPr id="76" name="矩形 75"/>
          <p:cNvSpPr/>
          <p:nvPr/>
        </p:nvSpPr>
        <p:spPr>
          <a:xfrm>
            <a:off x="7810725" y="1623895"/>
            <a:ext cx="3464410" cy="2862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</a:rPr>
              <a:t>提取日志信息写</a:t>
            </a:r>
            <a:r>
              <a:rPr lang="en-US" altLang="zh-CN" sz="1400" dirty="0">
                <a:solidFill>
                  <a:schemeClr val="tx1">
                    <a:lumMod val="50000"/>
                  </a:schemeClr>
                </a:solidFill>
              </a:rPr>
              <a:t>ES</a:t>
            </a: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</a:rPr>
              <a:t>，用于问题排查与定位</a:t>
            </a:r>
          </a:p>
        </p:txBody>
      </p:sp>
      <p:sp>
        <p:nvSpPr>
          <p:cNvPr id="77" name="矩形 76"/>
          <p:cNvSpPr/>
          <p:nvPr/>
        </p:nvSpPr>
        <p:spPr>
          <a:xfrm>
            <a:off x="7810725" y="1928037"/>
            <a:ext cx="3111749" cy="2862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</a:rPr>
              <a:t>提取日志信息写</a:t>
            </a:r>
            <a:r>
              <a:rPr lang="en-US" altLang="zh-CN" sz="1400" dirty="0">
                <a:solidFill>
                  <a:schemeClr val="tx1">
                    <a:lumMod val="50000"/>
                  </a:schemeClr>
                </a:solidFill>
              </a:rPr>
              <a:t>HIVE</a:t>
            </a: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</a:rPr>
              <a:t>，用于效果分析</a:t>
            </a:r>
          </a:p>
        </p:txBody>
      </p:sp>
    </p:spTree>
    <p:extLst>
      <p:ext uri="{BB962C8B-B14F-4D97-AF65-F5344CB8AC3E}">
        <p14:creationId xmlns:p14="http://schemas.microsoft.com/office/powerpoint/2010/main" val="3237400143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79D987FB-3DE3-4B4F-A5DE-7963B6B8CA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可以优化的点</a:t>
            </a:r>
            <a:endParaRPr lang="en-US" altLang="zh-CN" dirty="0"/>
          </a:p>
          <a:p>
            <a:pPr lvl="1"/>
            <a:r>
              <a:rPr lang="zh-CN" altLang="en-US" dirty="0"/>
              <a:t>可扩展性</a:t>
            </a:r>
            <a:endParaRPr lang="en-US" altLang="zh-CN" dirty="0"/>
          </a:p>
          <a:p>
            <a:pPr lvl="1"/>
            <a:r>
              <a:rPr lang="zh-CN" altLang="en-US" dirty="0"/>
              <a:t>对活动的校验</a:t>
            </a:r>
            <a:endParaRPr lang="en-US" altLang="zh-CN" dirty="0"/>
          </a:p>
          <a:p>
            <a:pPr lvl="1"/>
            <a:r>
              <a:rPr lang="zh-CN" altLang="en-US" dirty="0"/>
              <a:t>事故善后流程自动化</a:t>
            </a:r>
            <a:endParaRPr lang="en-US" altLang="zh-CN" dirty="0"/>
          </a:p>
          <a:p>
            <a:pPr lvl="1"/>
            <a:r>
              <a:rPr lang="en-US" altLang="zh-CN" dirty="0"/>
              <a:t>Debug</a:t>
            </a:r>
            <a:r>
              <a:rPr lang="zh-CN" altLang="en-US" dirty="0"/>
              <a:t>工具增强</a:t>
            </a:r>
            <a:endParaRPr lang="en-US" altLang="zh-CN" dirty="0"/>
          </a:p>
        </p:txBody>
      </p:sp>
      <p:sp>
        <p:nvSpPr>
          <p:cNvPr id="7" name="智慧城市，重新定义“增长”（4点分类）">
            <a:extLst>
              <a:ext uri="{FF2B5EF4-FFF2-40B4-BE49-F238E27FC236}">
                <a16:creationId xmlns:a16="http://schemas.microsoft.com/office/drawing/2014/main" xmlns="" id="{F66551D7-E1E3-1547-B5ED-F02365249E5C}"/>
              </a:ext>
            </a:extLst>
          </p:cNvPr>
          <p:cNvSpPr/>
          <p:nvPr/>
        </p:nvSpPr>
        <p:spPr>
          <a:xfrm>
            <a:off x="518027" y="279632"/>
            <a:ext cx="5636593" cy="5655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Autofit/>
          </a:bodyPr>
          <a:lstStyle>
            <a:lvl1pPr>
              <a:spcBef>
                <a:spcPts val="0"/>
              </a:spcBef>
              <a:defRPr sz="1600" spc="128">
                <a:solidFill>
                  <a:schemeClr val="accent3">
                    <a:lumOff val="-12941"/>
                  </a:schemeClr>
                </a:solidFill>
                <a:latin typeface="PingFang SC Light"/>
                <a:ea typeface="PingFang SC Light"/>
                <a:cs typeface="PingFang SC Light"/>
                <a:sym typeface="PingFang SC Light"/>
              </a:defRPr>
            </a:lvl1pPr>
          </a:lstStyle>
          <a:p>
            <a:r>
              <a:rPr lang="zh-CN" altLang="en-US" sz="3200" b="1" dirty="0">
                <a:solidFill>
                  <a:schemeClr val="tx1">
                    <a:lumMod val="25000"/>
                  </a:schemeClr>
                </a:solidFill>
              </a:rPr>
              <a:t>对</a:t>
            </a:r>
            <a:r>
              <a:rPr lang="en-US" altLang="zh-CN" sz="3200" b="1" dirty="0">
                <a:solidFill>
                  <a:schemeClr val="tx1">
                    <a:lumMod val="25000"/>
                  </a:schemeClr>
                </a:solidFill>
              </a:rPr>
              <a:t>POPE</a:t>
            </a:r>
            <a:r>
              <a:rPr lang="zh-CN" altLang="en-US" sz="3200" b="1" dirty="0">
                <a:solidFill>
                  <a:schemeClr val="tx1">
                    <a:lumMod val="25000"/>
                  </a:schemeClr>
                </a:solidFill>
              </a:rPr>
              <a:t>的思考</a:t>
            </a:r>
            <a:endParaRPr sz="3200" b="1" dirty="0">
              <a:solidFill>
                <a:schemeClr val="tx1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79385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0684267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092530" y="891312"/>
            <a:ext cx="8343170" cy="5497612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3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PingFang HK Regular"/>
              <a:ea typeface="PingFang HK Regular"/>
              <a:cs typeface="PingFang HK Regular"/>
              <a:sym typeface="PingFang HK Regular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080556" y="1182704"/>
            <a:ext cx="6898310" cy="813662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>
                  <a:lumMod val="10000"/>
                </a:schemeClr>
              </a:solidFill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3581229" y="1283162"/>
            <a:ext cx="1180800" cy="259200"/>
          </a:xfrm>
          <a:prstGeom prst="roundRect">
            <a:avLst/>
          </a:prstGeom>
          <a:solidFill>
            <a:srgbClr val="C5E0B4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>
                <a:ln w="0"/>
                <a:solidFill>
                  <a:schemeClr val="tx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App</a:t>
            </a:r>
            <a:r>
              <a:rPr kumimoji="1" lang="zh-CN" altLang="en-US" sz="1200" dirty="0" smtClean="0">
                <a:ln w="0"/>
                <a:solidFill>
                  <a:schemeClr val="tx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事件</a:t>
            </a:r>
            <a:endParaRPr kumimoji="1" lang="zh-CN" altLang="en-US" sz="12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2080556" y="2222966"/>
            <a:ext cx="6898310" cy="858641"/>
          </a:xfrm>
          <a:prstGeom prst="rect">
            <a:avLst/>
          </a:prstGeom>
          <a:noFill/>
          <a:ln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200">
              <a:ln w="0"/>
              <a:solidFill>
                <a:schemeClr val="tx1">
                  <a:lumMod val="1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矩形 5"/>
          <p:cNvSpPr/>
          <p:nvPr/>
        </p:nvSpPr>
        <p:spPr>
          <a:xfrm>
            <a:off x="3231157" y="3288074"/>
            <a:ext cx="5747709" cy="1541784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2244104" y="1293772"/>
            <a:ext cx="1180800" cy="25920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err="1" smtClean="0">
                <a:ln w="0"/>
                <a:solidFill>
                  <a:schemeClr val="tx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Api</a:t>
            </a:r>
            <a:r>
              <a:rPr kumimoji="1" lang="zh-CN" altLang="en-US" sz="1200" dirty="0" smtClean="0">
                <a:ln w="0"/>
                <a:solidFill>
                  <a:schemeClr val="tx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事件</a:t>
            </a:r>
            <a:endParaRPr kumimoji="1" lang="zh-CN" altLang="en-US" sz="12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4918354" y="1293771"/>
            <a:ext cx="1180800" cy="25920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 smtClean="0">
                <a:ln w="0"/>
                <a:solidFill>
                  <a:schemeClr val="tx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订单事件</a:t>
            </a:r>
            <a:endParaRPr kumimoji="1" lang="zh-CN" altLang="en-US" sz="12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6255479" y="1283162"/>
            <a:ext cx="1180800" cy="25920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 smtClean="0">
                <a:ln w="0"/>
                <a:solidFill>
                  <a:schemeClr val="tx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定时事件</a:t>
            </a:r>
            <a:endParaRPr kumimoji="1" lang="zh-CN" altLang="en-US" sz="1200" dirty="0">
              <a:ln w="0"/>
              <a:solidFill>
                <a:schemeClr val="tx1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" name="椭圆 9"/>
          <p:cNvSpPr/>
          <p:nvPr/>
        </p:nvSpPr>
        <p:spPr>
          <a:xfrm flipV="1">
            <a:off x="9620896" y="1491454"/>
            <a:ext cx="185195" cy="185195"/>
          </a:xfrm>
          <a:prstGeom prst="ellipse">
            <a:avLst/>
          </a:prstGeom>
          <a:noFill/>
          <a:ln w="25400"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>
                  <a:lumMod val="10000"/>
                </a:schemeClr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9804898" y="1443364"/>
            <a:ext cx="954107" cy="2618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 smtClean="0">
                <a:solidFill>
                  <a:schemeClr val="tx1">
                    <a:lumMod val="50000"/>
                  </a:schemeClr>
                </a:solidFill>
              </a:rPr>
              <a:t>事件接入层</a:t>
            </a:r>
            <a:endParaRPr lang="en-US" altLang="zh-CN" sz="12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2244103" y="1626333"/>
            <a:ext cx="6568149" cy="25920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ln w="0"/>
                <a:solidFill>
                  <a:schemeClr val="tx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事件受理器</a:t>
            </a:r>
          </a:p>
        </p:txBody>
      </p:sp>
      <p:sp>
        <p:nvSpPr>
          <p:cNvPr id="13" name="圆角矩形 12"/>
          <p:cNvSpPr/>
          <p:nvPr/>
        </p:nvSpPr>
        <p:spPr>
          <a:xfrm>
            <a:off x="2244104" y="2365626"/>
            <a:ext cx="1180800" cy="25920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 smtClean="0">
                <a:ln w="0"/>
                <a:solidFill>
                  <a:schemeClr val="tx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场景管理</a:t>
            </a:r>
            <a:endParaRPr kumimoji="1" lang="zh-CN" altLang="en-US" sz="12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3581229" y="2365626"/>
            <a:ext cx="1180800" cy="25920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ln w="0"/>
                <a:solidFill>
                  <a:schemeClr val="tx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规则引擎</a:t>
            </a:r>
          </a:p>
        </p:txBody>
      </p:sp>
      <p:sp>
        <p:nvSpPr>
          <p:cNvPr id="15" name="圆角矩形 14"/>
          <p:cNvSpPr/>
          <p:nvPr/>
        </p:nvSpPr>
        <p:spPr>
          <a:xfrm>
            <a:off x="4918354" y="2363686"/>
            <a:ext cx="1180800" cy="25920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 smtClean="0">
                <a:ln w="0"/>
                <a:solidFill>
                  <a:schemeClr val="tx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数据组装</a:t>
            </a:r>
            <a:endParaRPr kumimoji="1" lang="zh-CN" altLang="en-US" sz="12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6" name="圆角矩形 15"/>
          <p:cNvSpPr/>
          <p:nvPr/>
        </p:nvSpPr>
        <p:spPr>
          <a:xfrm>
            <a:off x="7592603" y="2355176"/>
            <a:ext cx="1219648" cy="216887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 smtClean="0">
                <a:ln w="0"/>
                <a:solidFill>
                  <a:schemeClr val="tx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特征系统</a:t>
            </a:r>
            <a:endParaRPr kumimoji="1" lang="zh-CN" altLang="en-US" sz="12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2244104" y="2697913"/>
            <a:ext cx="1180800" cy="25920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 smtClean="0">
                <a:ln w="0"/>
                <a:solidFill>
                  <a:schemeClr val="tx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优先级管理</a:t>
            </a:r>
            <a:endParaRPr kumimoji="1" lang="zh-CN" altLang="en-US" sz="12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3581229" y="2702987"/>
            <a:ext cx="1180800" cy="25920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 smtClean="0">
                <a:ln w="0"/>
                <a:solidFill>
                  <a:schemeClr val="tx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配置管理</a:t>
            </a:r>
            <a:endParaRPr kumimoji="1" lang="zh-CN" altLang="en-US" sz="12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9804898" y="2520643"/>
            <a:ext cx="954107" cy="2618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 smtClean="0">
                <a:solidFill>
                  <a:schemeClr val="tx1">
                    <a:lumMod val="50000"/>
                  </a:schemeClr>
                </a:solidFill>
              </a:rPr>
              <a:t>逻辑处理层</a:t>
            </a:r>
            <a:endParaRPr lang="en-US" altLang="zh-CN" sz="12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9804898" y="3630629"/>
            <a:ext cx="954107" cy="2618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 smtClean="0">
                <a:solidFill>
                  <a:schemeClr val="tx1">
                    <a:lumMod val="50000"/>
                  </a:schemeClr>
                </a:solidFill>
              </a:rPr>
              <a:t>业务执行层</a:t>
            </a:r>
            <a:endParaRPr lang="en-US" altLang="zh-CN" sz="12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3406796" y="3418681"/>
            <a:ext cx="5461608" cy="255146"/>
          </a:xfrm>
          <a:prstGeom prst="roundRect">
            <a:avLst/>
          </a:prstGeom>
          <a:solidFill>
            <a:srgbClr val="F2F2F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ln w="0"/>
                <a:solidFill>
                  <a:schemeClr val="tx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业务代理器</a:t>
            </a:r>
          </a:p>
        </p:txBody>
      </p:sp>
      <p:sp>
        <p:nvSpPr>
          <p:cNvPr id="22" name="圆角矩形 21"/>
          <p:cNvSpPr/>
          <p:nvPr/>
        </p:nvSpPr>
        <p:spPr>
          <a:xfrm>
            <a:off x="3389598" y="3845285"/>
            <a:ext cx="1180800" cy="25920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ln w="0"/>
                <a:solidFill>
                  <a:schemeClr val="tx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业务调度</a:t>
            </a:r>
          </a:p>
        </p:txBody>
      </p:sp>
      <p:sp>
        <p:nvSpPr>
          <p:cNvPr id="23" name="圆角矩形 22"/>
          <p:cNvSpPr/>
          <p:nvPr/>
        </p:nvSpPr>
        <p:spPr>
          <a:xfrm>
            <a:off x="4822266" y="3845285"/>
            <a:ext cx="1180800" cy="25920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ln w="0"/>
                <a:solidFill>
                  <a:schemeClr val="tx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状态管理</a:t>
            </a:r>
          </a:p>
        </p:txBody>
      </p:sp>
      <p:sp>
        <p:nvSpPr>
          <p:cNvPr id="24" name="圆角矩形 23"/>
          <p:cNvSpPr/>
          <p:nvPr/>
        </p:nvSpPr>
        <p:spPr>
          <a:xfrm>
            <a:off x="6254934" y="3845285"/>
            <a:ext cx="1180800" cy="25920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ln w="0"/>
                <a:solidFill>
                  <a:schemeClr val="tx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业务驱动</a:t>
            </a:r>
          </a:p>
        </p:txBody>
      </p:sp>
      <p:sp>
        <p:nvSpPr>
          <p:cNvPr id="25" name="矩形 24"/>
          <p:cNvSpPr/>
          <p:nvPr/>
        </p:nvSpPr>
        <p:spPr>
          <a:xfrm>
            <a:off x="2063036" y="3283372"/>
            <a:ext cx="946276" cy="1546486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>
                  <a:lumMod val="10000"/>
                </a:schemeClr>
              </a:solidFill>
            </a:endParaRPr>
          </a:p>
        </p:txBody>
      </p:sp>
      <p:sp>
        <p:nvSpPr>
          <p:cNvPr id="26" name="圆角矩形 25"/>
          <p:cNvSpPr/>
          <p:nvPr/>
        </p:nvSpPr>
        <p:spPr>
          <a:xfrm>
            <a:off x="2210038" y="3385099"/>
            <a:ext cx="659758" cy="25920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ln w="0"/>
                <a:solidFill>
                  <a:schemeClr val="tx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围栏</a:t>
            </a:r>
          </a:p>
        </p:txBody>
      </p:sp>
      <p:sp>
        <p:nvSpPr>
          <p:cNvPr id="27" name="圆角矩形 26"/>
          <p:cNvSpPr/>
          <p:nvPr/>
        </p:nvSpPr>
        <p:spPr>
          <a:xfrm>
            <a:off x="2198163" y="3748968"/>
            <a:ext cx="659758" cy="25920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ln w="0"/>
                <a:solidFill>
                  <a:schemeClr val="tx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Tag</a:t>
            </a:r>
            <a:endParaRPr kumimoji="1" lang="zh-CN" altLang="en-US" sz="1200" dirty="0">
              <a:ln w="0"/>
              <a:solidFill>
                <a:schemeClr val="tx1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8" name="圆角矩形 27"/>
          <p:cNvSpPr/>
          <p:nvPr/>
        </p:nvSpPr>
        <p:spPr>
          <a:xfrm>
            <a:off x="2198163" y="4112837"/>
            <a:ext cx="659758" cy="25920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ln w="0"/>
                <a:solidFill>
                  <a:schemeClr val="tx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Apollo</a:t>
            </a:r>
            <a:endParaRPr kumimoji="1" lang="zh-CN" altLang="en-US" sz="1200" dirty="0">
              <a:ln w="0"/>
              <a:solidFill>
                <a:schemeClr val="tx1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9" name="圆角矩形 28"/>
          <p:cNvSpPr/>
          <p:nvPr/>
        </p:nvSpPr>
        <p:spPr>
          <a:xfrm>
            <a:off x="3370665" y="4399200"/>
            <a:ext cx="1180800" cy="259200"/>
          </a:xfrm>
          <a:prstGeom prst="round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ln w="0"/>
                <a:solidFill>
                  <a:schemeClr val="tx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券</a:t>
            </a:r>
          </a:p>
        </p:txBody>
      </p:sp>
      <p:sp>
        <p:nvSpPr>
          <p:cNvPr id="30" name="圆角矩形 29"/>
          <p:cNvSpPr/>
          <p:nvPr/>
        </p:nvSpPr>
        <p:spPr>
          <a:xfrm>
            <a:off x="4809644" y="4402962"/>
            <a:ext cx="1180800" cy="259200"/>
          </a:xfrm>
          <a:prstGeom prst="round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ln w="0"/>
                <a:solidFill>
                  <a:schemeClr val="tx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邮件</a:t>
            </a:r>
          </a:p>
        </p:txBody>
      </p:sp>
      <p:sp>
        <p:nvSpPr>
          <p:cNvPr id="31" name="圆角矩形 30"/>
          <p:cNvSpPr/>
          <p:nvPr/>
        </p:nvSpPr>
        <p:spPr>
          <a:xfrm>
            <a:off x="6248623" y="4402962"/>
            <a:ext cx="1180800" cy="259200"/>
          </a:xfrm>
          <a:prstGeom prst="round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ln w="0"/>
                <a:solidFill>
                  <a:schemeClr val="tx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短信</a:t>
            </a:r>
          </a:p>
        </p:txBody>
      </p:sp>
      <p:sp>
        <p:nvSpPr>
          <p:cNvPr id="32" name="圆角矩形 31"/>
          <p:cNvSpPr/>
          <p:nvPr/>
        </p:nvSpPr>
        <p:spPr>
          <a:xfrm>
            <a:off x="7687603" y="4399200"/>
            <a:ext cx="1180800" cy="259200"/>
          </a:xfrm>
          <a:prstGeom prst="round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>
                <a:ln w="0"/>
                <a:solidFill>
                  <a:schemeClr val="tx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PUSH</a:t>
            </a:r>
            <a:endParaRPr kumimoji="1" lang="zh-CN" altLang="en-US" sz="1200" dirty="0">
              <a:ln w="0"/>
              <a:solidFill>
                <a:schemeClr val="tx1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2057095" y="4996949"/>
            <a:ext cx="6933057" cy="474766"/>
          </a:xfrm>
          <a:prstGeom prst="rect">
            <a:avLst/>
          </a:prstGeom>
          <a:noFill/>
          <a:ln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>
                  <a:lumMod val="10000"/>
                </a:schemeClr>
              </a:solidFill>
            </a:endParaRPr>
          </a:p>
        </p:txBody>
      </p:sp>
      <p:sp>
        <p:nvSpPr>
          <p:cNvPr id="34" name="圆角矩形 33"/>
          <p:cNvSpPr/>
          <p:nvPr/>
        </p:nvSpPr>
        <p:spPr>
          <a:xfrm>
            <a:off x="2306682" y="5084885"/>
            <a:ext cx="1180800" cy="25920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 smtClean="0">
                <a:ln w="0"/>
                <a:solidFill>
                  <a:schemeClr val="tx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九霄数据</a:t>
            </a:r>
            <a:endParaRPr kumimoji="1" lang="zh-CN" altLang="en-US" sz="1200" dirty="0">
              <a:ln w="0"/>
              <a:solidFill>
                <a:schemeClr val="tx1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5" name="圆角矩形 34"/>
          <p:cNvSpPr/>
          <p:nvPr/>
        </p:nvSpPr>
        <p:spPr>
          <a:xfrm>
            <a:off x="6255479" y="2365615"/>
            <a:ext cx="1180800" cy="25920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 smtClean="0">
                <a:ln w="0"/>
                <a:solidFill>
                  <a:schemeClr val="tx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调试器</a:t>
            </a:r>
            <a:endParaRPr kumimoji="1" lang="zh-CN" altLang="en-US" sz="12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9804898" y="5067645"/>
            <a:ext cx="954107" cy="2618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 smtClean="0">
                <a:solidFill>
                  <a:schemeClr val="tx1">
                    <a:lumMod val="50000"/>
                  </a:schemeClr>
                </a:solidFill>
              </a:rPr>
              <a:t>数据分析层</a:t>
            </a:r>
            <a:endParaRPr lang="en-US" altLang="zh-CN" sz="12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37" name="圆角矩形 36"/>
          <p:cNvSpPr/>
          <p:nvPr/>
        </p:nvSpPr>
        <p:spPr>
          <a:xfrm>
            <a:off x="3776114" y="5106375"/>
            <a:ext cx="1424479" cy="253754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ln w="0"/>
                <a:solidFill>
                  <a:schemeClr val="tx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网关数据</a:t>
            </a:r>
          </a:p>
        </p:txBody>
      </p:sp>
      <p:sp>
        <p:nvSpPr>
          <p:cNvPr id="38" name="矩形 37"/>
          <p:cNvSpPr/>
          <p:nvPr/>
        </p:nvSpPr>
        <p:spPr>
          <a:xfrm>
            <a:off x="1404100" y="5722677"/>
            <a:ext cx="7611451" cy="474766"/>
          </a:xfrm>
          <a:prstGeom prst="rect">
            <a:avLst/>
          </a:prstGeom>
          <a:solidFill>
            <a:schemeClr val="bg1">
              <a:lumMod val="95000"/>
              <a:alpha val="54000"/>
            </a:schemeClr>
          </a:solidFill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>
                  <a:lumMod val="10000"/>
                </a:schemeClr>
              </a:solidFill>
            </a:endParaRPr>
          </a:p>
        </p:txBody>
      </p:sp>
      <p:sp>
        <p:nvSpPr>
          <p:cNvPr id="39" name="圆角矩形 38"/>
          <p:cNvSpPr/>
          <p:nvPr/>
        </p:nvSpPr>
        <p:spPr>
          <a:xfrm>
            <a:off x="1740616" y="5830527"/>
            <a:ext cx="1180800" cy="25920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>
                <a:ln w="0"/>
                <a:solidFill>
                  <a:schemeClr val="tx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DB</a:t>
            </a:r>
            <a:endParaRPr kumimoji="1" lang="zh-CN" altLang="en-US" sz="12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40" name="圆角矩形 39"/>
          <p:cNvSpPr/>
          <p:nvPr/>
        </p:nvSpPr>
        <p:spPr>
          <a:xfrm>
            <a:off x="3194570" y="5830527"/>
            <a:ext cx="1180800" cy="25920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>
                <a:ln w="0"/>
                <a:solidFill>
                  <a:schemeClr val="tx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KV</a:t>
            </a:r>
            <a:endParaRPr kumimoji="1" lang="zh-CN" altLang="en-US" sz="12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41" name="圆角矩形 40"/>
          <p:cNvSpPr/>
          <p:nvPr/>
        </p:nvSpPr>
        <p:spPr>
          <a:xfrm>
            <a:off x="4648524" y="5832454"/>
            <a:ext cx="1180800" cy="25920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>
                <a:ln w="0"/>
                <a:solidFill>
                  <a:schemeClr val="tx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MQ</a:t>
            </a:r>
            <a:endParaRPr kumimoji="1" lang="zh-CN" altLang="en-US" sz="12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42" name="圆角矩形 41"/>
          <p:cNvSpPr/>
          <p:nvPr/>
        </p:nvSpPr>
        <p:spPr>
          <a:xfrm>
            <a:off x="6102478" y="5830527"/>
            <a:ext cx="1180800" cy="25920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>
                <a:ln w="0"/>
                <a:solidFill>
                  <a:schemeClr val="tx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Druid</a:t>
            </a:r>
            <a:endParaRPr kumimoji="1" lang="zh-CN" altLang="en-US" sz="12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43" name="圆角矩形 42"/>
          <p:cNvSpPr/>
          <p:nvPr/>
        </p:nvSpPr>
        <p:spPr>
          <a:xfrm>
            <a:off x="7556431" y="5830527"/>
            <a:ext cx="1180800" cy="25920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>
                <a:ln w="0"/>
                <a:solidFill>
                  <a:schemeClr val="tx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Hive</a:t>
            </a:r>
            <a:endParaRPr kumimoji="1" lang="zh-CN" altLang="en-US" sz="12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44" name="圆角矩形 43"/>
          <p:cNvSpPr/>
          <p:nvPr/>
        </p:nvSpPr>
        <p:spPr>
          <a:xfrm>
            <a:off x="7687603" y="3845285"/>
            <a:ext cx="1180800" cy="25920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ln w="0"/>
                <a:solidFill>
                  <a:schemeClr val="tx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执行对账</a:t>
            </a:r>
          </a:p>
        </p:txBody>
      </p:sp>
      <p:sp>
        <p:nvSpPr>
          <p:cNvPr id="45" name="圆角矩形 44"/>
          <p:cNvSpPr/>
          <p:nvPr/>
        </p:nvSpPr>
        <p:spPr>
          <a:xfrm>
            <a:off x="7592602" y="1283162"/>
            <a:ext cx="1219649" cy="25920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ln w="0"/>
                <a:solidFill>
                  <a:schemeClr val="tx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延时事件</a:t>
            </a:r>
          </a:p>
        </p:txBody>
      </p:sp>
      <p:sp>
        <p:nvSpPr>
          <p:cNvPr id="46" name="圆角矩形 45"/>
          <p:cNvSpPr/>
          <p:nvPr/>
        </p:nvSpPr>
        <p:spPr>
          <a:xfrm>
            <a:off x="2198163" y="4512332"/>
            <a:ext cx="659758" cy="25920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mr-IN" altLang="zh-CN" sz="1200" dirty="0">
                <a:ln w="0"/>
                <a:solidFill>
                  <a:schemeClr val="tx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…</a:t>
            </a:r>
            <a:endParaRPr kumimoji="1" lang="zh-CN" altLang="en-US" sz="1200" dirty="0">
              <a:ln w="0"/>
              <a:solidFill>
                <a:schemeClr val="tx1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47" name="直线连接符 46"/>
          <p:cNvCxnSpPr/>
          <p:nvPr/>
        </p:nvCxnSpPr>
        <p:spPr>
          <a:xfrm>
            <a:off x="3267492" y="4249524"/>
            <a:ext cx="5712104" cy="8286"/>
          </a:xfrm>
          <a:prstGeom prst="line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圆角矩形 47"/>
          <p:cNvSpPr/>
          <p:nvPr/>
        </p:nvSpPr>
        <p:spPr>
          <a:xfrm>
            <a:off x="10834870" y="496440"/>
            <a:ext cx="144000" cy="14400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200" dirty="0">
              <a:solidFill>
                <a:schemeClr val="tx1">
                  <a:lumMod val="10000"/>
                </a:schemeClr>
              </a:solidFill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10978870" y="429941"/>
            <a:ext cx="800219" cy="2618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 smtClean="0">
                <a:solidFill>
                  <a:schemeClr val="tx1">
                    <a:lumMod val="50000"/>
                  </a:schemeClr>
                </a:solidFill>
              </a:rPr>
              <a:t>公共模块</a:t>
            </a:r>
            <a:endParaRPr lang="en-US" altLang="zh-CN" sz="12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50" name="圆角矩形 49"/>
          <p:cNvSpPr/>
          <p:nvPr/>
        </p:nvSpPr>
        <p:spPr>
          <a:xfrm>
            <a:off x="10834870" y="786750"/>
            <a:ext cx="144000" cy="14400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200" dirty="0">
              <a:solidFill>
                <a:schemeClr val="tx1">
                  <a:lumMod val="10000"/>
                </a:schemeClr>
              </a:solidFill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10978870" y="720251"/>
            <a:ext cx="907621" cy="2618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chemeClr val="tx1">
                    <a:lumMod val="50000"/>
                  </a:schemeClr>
                </a:solidFill>
              </a:rPr>
              <a:t>POPE</a:t>
            </a:r>
            <a:r>
              <a:rPr lang="zh-CN" altLang="en-US" sz="1200" dirty="0" smtClean="0">
                <a:solidFill>
                  <a:schemeClr val="tx1">
                    <a:lumMod val="50000"/>
                  </a:schemeClr>
                </a:solidFill>
              </a:rPr>
              <a:t>模块</a:t>
            </a:r>
            <a:endParaRPr lang="en-US" altLang="zh-CN" sz="12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52" name="圆角矩形 51"/>
          <p:cNvSpPr/>
          <p:nvPr/>
        </p:nvSpPr>
        <p:spPr>
          <a:xfrm>
            <a:off x="10834870" y="1101962"/>
            <a:ext cx="144000" cy="144000"/>
          </a:xfrm>
          <a:prstGeom prst="round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200" dirty="0">
              <a:solidFill>
                <a:schemeClr val="tx1">
                  <a:lumMod val="10000"/>
                </a:schemeClr>
              </a:solidFill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10978870" y="1035463"/>
            <a:ext cx="800219" cy="2618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 smtClean="0">
                <a:solidFill>
                  <a:schemeClr val="tx1">
                    <a:lumMod val="50000"/>
                  </a:schemeClr>
                </a:solidFill>
              </a:rPr>
              <a:t>触达模块</a:t>
            </a:r>
            <a:endParaRPr lang="en-US" altLang="zh-CN" sz="12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54" name="圆角矩形 53"/>
          <p:cNvSpPr/>
          <p:nvPr/>
        </p:nvSpPr>
        <p:spPr>
          <a:xfrm>
            <a:off x="10834870" y="1378961"/>
            <a:ext cx="144000" cy="14400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200" dirty="0">
              <a:solidFill>
                <a:schemeClr val="tx1">
                  <a:lumMod val="10000"/>
                </a:schemeClr>
              </a:solidFill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10978870" y="1336212"/>
            <a:ext cx="646331" cy="2618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 smtClean="0">
                <a:solidFill>
                  <a:schemeClr val="tx1">
                    <a:lumMod val="50000"/>
                  </a:schemeClr>
                </a:solidFill>
              </a:rPr>
              <a:t>中间件</a:t>
            </a:r>
            <a:endParaRPr lang="en-US" altLang="zh-CN" sz="12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56" name="圆角矩形 55"/>
          <p:cNvSpPr/>
          <p:nvPr/>
        </p:nvSpPr>
        <p:spPr>
          <a:xfrm>
            <a:off x="5543239" y="5091494"/>
            <a:ext cx="1424479" cy="25095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>
                <a:ln w="0"/>
                <a:solidFill>
                  <a:schemeClr val="tx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POPE</a:t>
            </a:r>
            <a:r>
              <a:rPr kumimoji="1" lang="zh-CN" altLang="en-US" sz="1200" dirty="0" smtClean="0">
                <a:ln w="0"/>
                <a:solidFill>
                  <a:schemeClr val="tx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数据中心</a:t>
            </a:r>
            <a:endParaRPr kumimoji="1" lang="zh-CN" altLang="en-US" sz="12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57" name="圆角矩形 56"/>
          <p:cNvSpPr/>
          <p:nvPr/>
        </p:nvSpPr>
        <p:spPr>
          <a:xfrm>
            <a:off x="1333830" y="1197087"/>
            <a:ext cx="564003" cy="428901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chemeClr val="accent2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3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PingFang HK Regular"/>
              <a:ea typeface="PingFang HK Regular"/>
              <a:cs typeface="PingFang HK Regular"/>
              <a:sym typeface="PingFang HK Regular"/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1417120" y="2044024"/>
            <a:ext cx="310035" cy="23138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</a:pPr>
            <a:r>
              <a:rPr lang="zh-CN" altLang="en-US" sz="2000" dirty="0">
                <a:solidFill>
                  <a:schemeClr val="tx1">
                    <a:lumMod val="50000"/>
                  </a:schemeClr>
                </a:solidFill>
                <a:latin typeface="PingFang HK Regular"/>
                <a:ea typeface="PingFang HK Regular"/>
                <a:cs typeface="PingFang HK Regular"/>
                <a:sym typeface="PingFang HK Regular"/>
              </a:rPr>
              <a:t>活动生命周期管理</a:t>
            </a:r>
            <a:endParaRPr lang="en-US" altLang="zh-CN" sz="2000" dirty="0">
              <a:solidFill>
                <a:schemeClr val="tx1">
                  <a:lumMod val="50000"/>
                </a:schemeClr>
              </a:solidFill>
              <a:latin typeface="PingFang HK Regular"/>
              <a:ea typeface="PingFang HK Regular"/>
              <a:cs typeface="PingFang HK Regular"/>
              <a:sym typeface="PingFang HK Regular"/>
            </a:endParaRPr>
          </a:p>
        </p:txBody>
      </p:sp>
      <p:cxnSp>
        <p:nvCxnSpPr>
          <p:cNvPr id="59" name="直线连接符 58"/>
          <p:cNvCxnSpPr>
            <a:stCxn id="5" idx="3"/>
            <a:endCxn id="13" idx="2"/>
          </p:cNvCxnSpPr>
          <p:nvPr/>
        </p:nvCxnSpPr>
        <p:spPr>
          <a:xfrm flipV="1">
            <a:off x="8978866" y="1584051"/>
            <a:ext cx="642030" cy="5484"/>
          </a:xfrm>
          <a:prstGeom prst="line">
            <a:avLst/>
          </a:prstGeom>
          <a:noFill/>
          <a:ln w="25400" cap="flat">
            <a:solidFill>
              <a:schemeClr val="accent6">
                <a:lumMod val="40000"/>
                <a:lumOff val="60000"/>
              </a:schemeClr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0" name="椭圆 59"/>
          <p:cNvSpPr/>
          <p:nvPr/>
        </p:nvSpPr>
        <p:spPr>
          <a:xfrm flipV="1">
            <a:off x="9607178" y="2564038"/>
            <a:ext cx="185195" cy="185195"/>
          </a:xfrm>
          <a:prstGeom prst="ellipse">
            <a:avLst/>
          </a:prstGeom>
          <a:noFill/>
          <a:ln w="25400"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>
                  <a:lumMod val="10000"/>
                </a:schemeClr>
              </a:solidFill>
            </a:endParaRPr>
          </a:p>
        </p:txBody>
      </p:sp>
      <p:cxnSp>
        <p:nvCxnSpPr>
          <p:cNvPr id="61" name="直线连接符 60"/>
          <p:cNvCxnSpPr/>
          <p:nvPr/>
        </p:nvCxnSpPr>
        <p:spPr>
          <a:xfrm flipV="1">
            <a:off x="8965148" y="2656635"/>
            <a:ext cx="642030" cy="5484"/>
          </a:xfrm>
          <a:prstGeom prst="line">
            <a:avLst/>
          </a:prstGeom>
          <a:noFill/>
          <a:ln w="25400" cap="flat">
            <a:solidFill>
              <a:schemeClr val="accent6">
                <a:lumMod val="40000"/>
                <a:lumOff val="60000"/>
              </a:schemeClr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2" name="椭圆 61"/>
          <p:cNvSpPr/>
          <p:nvPr/>
        </p:nvSpPr>
        <p:spPr>
          <a:xfrm flipV="1">
            <a:off x="9620896" y="3638855"/>
            <a:ext cx="185195" cy="185195"/>
          </a:xfrm>
          <a:prstGeom prst="ellipse">
            <a:avLst/>
          </a:prstGeom>
          <a:noFill/>
          <a:ln w="25400"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>
                  <a:lumMod val="10000"/>
                </a:schemeClr>
              </a:solidFill>
            </a:endParaRPr>
          </a:p>
        </p:txBody>
      </p:sp>
      <p:cxnSp>
        <p:nvCxnSpPr>
          <p:cNvPr id="63" name="直线连接符 62"/>
          <p:cNvCxnSpPr/>
          <p:nvPr/>
        </p:nvCxnSpPr>
        <p:spPr>
          <a:xfrm flipV="1">
            <a:off x="8978866" y="3731452"/>
            <a:ext cx="642030" cy="5484"/>
          </a:xfrm>
          <a:prstGeom prst="line">
            <a:avLst/>
          </a:prstGeom>
          <a:noFill/>
          <a:ln w="25400" cap="flat">
            <a:solidFill>
              <a:schemeClr val="accent6">
                <a:lumMod val="40000"/>
                <a:lumOff val="60000"/>
              </a:schemeClr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4" name="椭圆 63"/>
          <p:cNvSpPr/>
          <p:nvPr/>
        </p:nvSpPr>
        <p:spPr>
          <a:xfrm flipV="1">
            <a:off x="9617293" y="5088331"/>
            <a:ext cx="185195" cy="185195"/>
          </a:xfrm>
          <a:prstGeom prst="ellipse">
            <a:avLst/>
          </a:prstGeom>
          <a:noFill/>
          <a:ln w="25400"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>
                  <a:lumMod val="10000"/>
                </a:schemeClr>
              </a:solidFill>
            </a:endParaRPr>
          </a:p>
        </p:txBody>
      </p:sp>
      <p:cxnSp>
        <p:nvCxnSpPr>
          <p:cNvPr id="65" name="直线连接符 64"/>
          <p:cNvCxnSpPr/>
          <p:nvPr/>
        </p:nvCxnSpPr>
        <p:spPr>
          <a:xfrm flipV="1">
            <a:off x="8975263" y="5180928"/>
            <a:ext cx="642030" cy="5484"/>
          </a:xfrm>
          <a:prstGeom prst="line">
            <a:avLst/>
          </a:prstGeom>
          <a:noFill/>
          <a:ln w="25400" cap="flat">
            <a:solidFill>
              <a:schemeClr val="accent6">
                <a:lumMod val="40000"/>
                <a:lumOff val="60000"/>
              </a:schemeClr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6" name="智慧城市，重新定义“增长”（4点分类）"/>
          <p:cNvSpPr/>
          <p:nvPr/>
        </p:nvSpPr>
        <p:spPr>
          <a:xfrm>
            <a:off x="518027" y="279632"/>
            <a:ext cx="5636593" cy="5655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Autofit/>
          </a:bodyPr>
          <a:lstStyle>
            <a:lvl1pPr>
              <a:spcBef>
                <a:spcPts val="0"/>
              </a:spcBef>
              <a:defRPr sz="1600" spc="128">
                <a:solidFill>
                  <a:schemeClr val="accent3">
                    <a:lumOff val="-12941"/>
                  </a:schemeClr>
                </a:solidFill>
                <a:latin typeface="PingFang SC Light"/>
                <a:ea typeface="PingFang SC Light"/>
                <a:cs typeface="PingFang SC Light"/>
                <a:sym typeface="PingFang SC Light"/>
              </a:defRPr>
            </a:lvl1pPr>
          </a:lstStyle>
          <a:p>
            <a:r>
              <a:rPr lang="en-US" altLang="zh-CN" sz="3200" b="1" dirty="0" smtClean="0">
                <a:solidFill>
                  <a:schemeClr val="tx1">
                    <a:lumMod val="25000"/>
                  </a:schemeClr>
                </a:solidFill>
              </a:rPr>
              <a:t>POPE</a:t>
            </a:r>
            <a:r>
              <a:rPr lang="zh-CN" altLang="en-US" sz="3200" b="1" dirty="0" smtClean="0">
                <a:solidFill>
                  <a:schemeClr val="tx1">
                    <a:lumMod val="25000"/>
                  </a:schemeClr>
                </a:solidFill>
              </a:rPr>
              <a:t>技术架构</a:t>
            </a:r>
            <a:endParaRPr sz="3200" b="1" dirty="0">
              <a:solidFill>
                <a:schemeClr val="tx1">
                  <a:lumMod val="25000"/>
                </a:schemeClr>
              </a:solidFill>
            </a:endParaRPr>
          </a:p>
        </p:txBody>
      </p:sp>
      <p:sp>
        <p:nvSpPr>
          <p:cNvPr id="67" name="圆角矩形 66"/>
          <p:cNvSpPr/>
          <p:nvPr/>
        </p:nvSpPr>
        <p:spPr>
          <a:xfrm>
            <a:off x="7283278" y="5091494"/>
            <a:ext cx="1424479" cy="25095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>
                <a:ln w="0"/>
                <a:solidFill>
                  <a:schemeClr val="tx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Debug</a:t>
            </a:r>
            <a:r>
              <a:rPr kumimoji="1" lang="zh-CN" altLang="en-US" sz="1200" dirty="0" smtClean="0">
                <a:ln w="0"/>
                <a:solidFill>
                  <a:schemeClr val="tx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数据</a:t>
            </a:r>
            <a:endParaRPr kumimoji="1" lang="zh-CN" altLang="en-US" sz="1200" dirty="0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949938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F6DAF589-8DDD-1A40-920B-79E9B39D46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>
                <a:latin typeface="SimSun" panose="02010600030101010101" pitchFamily="2" charset="-122"/>
                <a:ea typeface="SimSun" panose="02010600030101010101" pitchFamily="2" charset="-122"/>
              </a:rPr>
              <a:t>为什么需要</a:t>
            </a:r>
            <a:r>
              <a:rPr lang="en-US" altLang="zh-CN" dirty="0">
                <a:latin typeface="SimSun" panose="02010600030101010101" pitchFamily="2" charset="-122"/>
                <a:ea typeface="SimSun" panose="02010600030101010101" pitchFamily="2" charset="-122"/>
              </a:rPr>
              <a:t>POPE</a:t>
            </a:r>
          </a:p>
          <a:p>
            <a:pPr lvl="1"/>
            <a:endParaRPr lang="en-US" altLang="zh-CN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en-US" altLang="zh-CN" dirty="0">
                <a:latin typeface="SimSun" panose="02010600030101010101" pitchFamily="2" charset="-122"/>
                <a:ea typeface="SimSun" panose="02010600030101010101" pitchFamily="2" charset="-122"/>
              </a:rPr>
              <a:t>POPE</a:t>
            </a:r>
            <a:r>
              <a:rPr lang="zh-CN" altLang="en-US" dirty="0">
                <a:latin typeface="SimSun" panose="02010600030101010101" pitchFamily="2" charset="-122"/>
                <a:ea typeface="SimSun" panose="02010600030101010101" pitchFamily="2" charset="-122"/>
              </a:rPr>
              <a:t>的产品形态</a:t>
            </a:r>
            <a:endParaRPr lang="en-US" altLang="zh-CN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lvl="1"/>
            <a:endParaRPr lang="en-US" altLang="zh-CN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en-US" altLang="zh-CN" dirty="0">
                <a:latin typeface="SimSun" panose="02010600030101010101" pitchFamily="2" charset="-122"/>
                <a:ea typeface="SimSun" panose="02010600030101010101" pitchFamily="2" charset="-122"/>
              </a:rPr>
              <a:t>POPE</a:t>
            </a:r>
            <a:r>
              <a:rPr lang="zh-CN" altLang="en-US" dirty="0">
                <a:latin typeface="SimSun" panose="02010600030101010101" pitchFamily="2" charset="-122"/>
                <a:ea typeface="SimSun" panose="02010600030101010101" pitchFamily="2" charset="-122"/>
              </a:rPr>
              <a:t>的技术架构</a:t>
            </a:r>
            <a:endParaRPr lang="en-US" altLang="zh-CN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lvl="1"/>
            <a:endParaRPr lang="en-US" altLang="zh-CN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zh-CN" altLang="en-US" dirty="0">
                <a:latin typeface="SimSun" panose="02010600030101010101" pitchFamily="2" charset="-122"/>
                <a:ea typeface="SimSun" panose="02010600030101010101" pitchFamily="2" charset="-122"/>
              </a:rPr>
              <a:t>对</a:t>
            </a:r>
            <a:r>
              <a:rPr lang="en-US" altLang="zh-CN" dirty="0">
                <a:latin typeface="SimSun" panose="02010600030101010101" pitchFamily="2" charset="-122"/>
                <a:ea typeface="SimSun" panose="02010600030101010101" pitchFamily="2" charset="-122"/>
              </a:rPr>
              <a:t>POPE</a:t>
            </a:r>
            <a:r>
              <a:rPr lang="zh-CN" altLang="en-US" dirty="0">
                <a:latin typeface="SimSun" panose="02010600030101010101" pitchFamily="2" charset="-122"/>
                <a:ea typeface="SimSun" panose="02010600030101010101" pitchFamily="2" charset="-122"/>
              </a:rPr>
              <a:t>的思考</a:t>
            </a:r>
            <a:endParaRPr lang="en-US" altLang="zh-CN" dirty="0"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4" name="智慧城市，重新定义“增长”（4点分类）">
            <a:extLst>
              <a:ext uri="{FF2B5EF4-FFF2-40B4-BE49-F238E27FC236}">
                <a16:creationId xmlns:a16="http://schemas.microsoft.com/office/drawing/2014/main" xmlns="" id="{3617D25F-84A2-FB4F-91B0-BF2239DC8B91}"/>
              </a:ext>
            </a:extLst>
          </p:cNvPr>
          <p:cNvSpPr/>
          <p:nvPr/>
        </p:nvSpPr>
        <p:spPr>
          <a:xfrm>
            <a:off x="518027" y="279632"/>
            <a:ext cx="5636593" cy="5655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Autofit/>
          </a:bodyPr>
          <a:lstStyle>
            <a:lvl1pPr>
              <a:spcBef>
                <a:spcPts val="0"/>
              </a:spcBef>
              <a:defRPr sz="1600" spc="128">
                <a:solidFill>
                  <a:schemeClr val="accent3">
                    <a:lumOff val="-12941"/>
                  </a:schemeClr>
                </a:solidFill>
                <a:latin typeface="PingFang SC Light"/>
                <a:ea typeface="PingFang SC Light"/>
                <a:cs typeface="PingFang SC Light"/>
                <a:sym typeface="PingFang SC Light"/>
              </a:defRPr>
            </a:lvl1pPr>
          </a:lstStyle>
          <a:p>
            <a:r>
              <a:rPr lang="zh-CN" altLang="en-US" sz="3200" b="1" dirty="0">
                <a:solidFill>
                  <a:schemeClr val="tx1">
                    <a:lumMod val="25000"/>
                  </a:schemeClr>
                </a:solidFill>
              </a:rPr>
              <a:t>内容</a:t>
            </a:r>
            <a:endParaRPr sz="3200" b="1" dirty="0">
              <a:solidFill>
                <a:schemeClr val="tx1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70466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F6DAF589-8DDD-1A40-920B-79E9B39D46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没有 </a:t>
            </a:r>
            <a:r>
              <a:rPr kumimoji="1" lang="en-US" altLang="zh-CN" dirty="0"/>
              <a:t>POPE</a:t>
            </a:r>
            <a:r>
              <a:rPr kumimoji="1" lang="zh-CN" altLang="en-US" dirty="0"/>
              <a:t> 时的营销活动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单阶段</a:t>
            </a:r>
            <a:endParaRPr kumimoji="1" lang="en-US" altLang="zh-CN" dirty="0"/>
          </a:p>
          <a:p>
            <a:pPr lvl="1"/>
            <a:r>
              <a:rPr lang="zh-CN" altLang="en-US" dirty="0"/>
              <a:t>单场景（单触发）</a:t>
            </a:r>
            <a:endParaRPr lang="en-US" altLang="zh-CN" dirty="0"/>
          </a:p>
          <a:p>
            <a:pPr lvl="1"/>
            <a:r>
              <a:rPr lang="zh-CN" altLang="en-US" dirty="0"/>
              <a:t>单动作</a:t>
            </a:r>
            <a:endParaRPr lang="en-US" altLang="zh-CN" dirty="0"/>
          </a:p>
          <a:p>
            <a:pPr lvl="1"/>
            <a:endParaRPr lang="en-US" altLang="zh-CN" dirty="0"/>
          </a:p>
          <a:p>
            <a:r>
              <a:rPr kumimoji="1" lang="zh-CN" altLang="en-US" dirty="0"/>
              <a:t>运营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配置活动耗时长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学习成本高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想象力被限制</a:t>
            </a:r>
          </a:p>
        </p:txBody>
      </p:sp>
      <p:sp>
        <p:nvSpPr>
          <p:cNvPr id="4" name="智慧城市，重新定义“增长”（4点分类）">
            <a:extLst>
              <a:ext uri="{FF2B5EF4-FFF2-40B4-BE49-F238E27FC236}">
                <a16:creationId xmlns:a16="http://schemas.microsoft.com/office/drawing/2014/main" xmlns="" id="{3617D25F-84A2-FB4F-91B0-BF2239DC8B91}"/>
              </a:ext>
            </a:extLst>
          </p:cNvPr>
          <p:cNvSpPr/>
          <p:nvPr/>
        </p:nvSpPr>
        <p:spPr>
          <a:xfrm>
            <a:off x="518027" y="279632"/>
            <a:ext cx="5636593" cy="5655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Autofit/>
          </a:bodyPr>
          <a:lstStyle>
            <a:lvl1pPr>
              <a:spcBef>
                <a:spcPts val="0"/>
              </a:spcBef>
              <a:defRPr sz="1600" spc="128">
                <a:solidFill>
                  <a:schemeClr val="accent3">
                    <a:lumOff val="-12941"/>
                  </a:schemeClr>
                </a:solidFill>
                <a:latin typeface="PingFang SC Light"/>
                <a:ea typeface="PingFang SC Light"/>
                <a:cs typeface="PingFang SC Light"/>
                <a:sym typeface="PingFang SC Light"/>
              </a:defRPr>
            </a:lvl1pPr>
          </a:lstStyle>
          <a:p>
            <a:r>
              <a:rPr lang="zh-CN" altLang="en-US" sz="3200" b="1" dirty="0">
                <a:solidFill>
                  <a:schemeClr val="tx1">
                    <a:lumMod val="25000"/>
                  </a:schemeClr>
                </a:solidFill>
              </a:rPr>
              <a:t>为什么需要</a:t>
            </a:r>
            <a:r>
              <a:rPr lang="en-US" altLang="zh-CN" sz="3200" b="1" dirty="0">
                <a:solidFill>
                  <a:schemeClr val="tx1">
                    <a:lumMod val="25000"/>
                  </a:schemeClr>
                </a:solidFill>
              </a:rPr>
              <a:t>POPE</a:t>
            </a:r>
            <a:endParaRPr sz="3200" b="1" dirty="0">
              <a:solidFill>
                <a:schemeClr val="tx1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05738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7E83F8E0-E7EB-9D44-80C7-8D17A71E4B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POPE</a:t>
            </a:r>
            <a:r>
              <a:rPr kumimoji="1" lang="zh-CN" altLang="en-US" dirty="0"/>
              <a:t> 架构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xmlns="" id="{4BC1E076-CCE5-8E41-9E66-EB7640C46A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4750" y="222250"/>
            <a:ext cx="4762500" cy="641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5329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754E27DB-C5F2-594D-8D08-A2BA25667A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027" y="1076446"/>
            <a:ext cx="10835773" cy="5100517"/>
          </a:xfrm>
        </p:spPr>
        <p:txBody>
          <a:bodyPr>
            <a:normAutofit fontScale="77500" lnSpcReduction="20000"/>
          </a:bodyPr>
          <a:lstStyle/>
          <a:p>
            <a:r>
              <a:rPr kumimoji="1" lang="en-US" altLang="zh-CN" dirty="0"/>
              <a:t>Person-Oriented Promotion Engine</a:t>
            </a:r>
          </a:p>
          <a:p>
            <a:pPr lvl="1"/>
            <a:r>
              <a:rPr kumimoji="1" lang="zh-CN" altLang="en-US" dirty="0"/>
              <a:t>消费者旅程</a:t>
            </a:r>
            <a:endParaRPr kumimoji="1" lang="en-US" altLang="zh-CN" dirty="0"/>
          </a:p>
          <a:p>
            <a:pPr lvl="1"/>
            <a:endParaRPr kumimoji="1" lang="en-US" altLang="zh-CN" dirty="0"/>
          </a:p>
          <a:p>
            <a:r>
              <a:rPr kumimoji="1" lang="zh-CN" altLang="en-US" dirty="0"/>
              <a:t>操作简单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画布拖拽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一站式配置</a:t>
            </a:r>
            <a:endParaRPr kumimoji="1" lang="en-US" altLang="zh-CN" dirty="0"/>
          </a:p>
          <a:p>
            <a:pPr lvl="1"/>
            <a:endParaRPr kumimoji="1" lang="en-US" altLang="zh-CN" dirty="0"/>
          </a:p>
          <a:p>
            <a:r>
              <a:rPr kumimoji="1" lang="zh-CN" altLang="en-US" dirty="0"/>
              <a:t>支持复杂流程的运营活动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多阶段、多分支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组合触发条件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多种触达渠道，支持组合动作</a:t>
            </a:r>
            <a:endParaRPr kumimoji="1" lang="en-US" altLang="zh-CN" dirty="0"/>
          </a:p>
          <a:p>
            <a:pPr lvl="1"/>
            <a:endParaRPr kumimoji="1" lang="en-US" altLang="zh-CN" dirty="0"/>
          </a:p>
          <a:p>
            <a:r>
              <a:rPr kumimoji="1" lang="zh-CN" altLang="en-US" dirty="0"/>
              <a:t>清晰的活动结构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触发动作、过滤条件、动作行为</a:t>
            </a:r>
            <a:endParaRPr kumimoji="1" lang="en-US" altLang="zh-CN" dirty="0"/>
          </a:p>
          <a:p>
            <a:pPr lvl="1"/>
            <a:endParaRPr kumimoji="1" lang="en-US" altLang="zh-CN" dirty="0"/>
          </a:p>
          <a:p>
            <a:r>
              <a:rPr kumimoji="1" lang="zh-CN" altLang="en-US" dirty="0"/>
              <a:t>活动效果数据的直接查看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活动触达人群、次数</a:t>
            </a:r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4" name="智慧城市，重新定义“增长”（4点分类）">
            <a:extLst>
              <a:ext uri="{FF2B5EF4-FFF2-40B4-BE49-F238E27FC236}">
                <a16:creationId xmlns:a16="http://schemas.microsoft.com/office/drawing/2014/main" xmlns="" id="{8FDF660F-BF8E-9247-99F4-7CA3A2B01F79}"/>
              </a:ext>
            </a:extLst>
          </p:cNvPr>
          <p:cNvSpPr/>
          <p:nvPr/>
        </p:nvSpPr>
        <p:spPr>
          <a:xfrm>
            <a:off x="518027" y="279632"/>
            <a:ext cx="5636593" cy="5655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Autofit/>
          </a:bodyPr>
          <a:lstStyle>
            <a:lvl1pPr>
              <a:spcBef>
                <a:spcPts val="0"/>
              </a:spcBef>
              <a:defRPr sz="1600" spc="128">
                <a:solidFill>
                  <a:schemeClr val="accent3">
                    <a:lumOff val="-12941"/>
                  </a:schemeClr>
                </a:solidFill>
                <a:latin typeface="PingFang SC Light"/>
                <a:ea typeface="PingFang SC Light"/>
                <a:cs typeface="PingFang SC Light"/>
                <a:sym typeface="PingFang SC Light"/>
              </a:defRPr>
            </a:lvl1pPr>
          </a:lstStyle>
          <a:p>
            <a:r>
              <a:rPr lang="en-US" altLang="zh-CN" sz="3200" b="1" dirty="0">
                <a:solidFill>
                  <a:schemeClr val="tx1">
                    <a:lumMod val="25000"/>
                  </a:schemeClr>
                </a:solidFill>
              </a:rPr>
              <a:t>POPE</a:t>
            </a:r>
            <a:r>
              <a:rPr lang="zh-CN" altLang="en-US" sz="3200" b="1" dirty="0">
                <a:solidFill>
                  <a:schemeClr val="tx1">
                    <a:lumMod val="25000"/>
                  </a:schemeClr>
                </a:solidFill>
              </a:rPr>
              <a:t>的产品形态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xmlns="" id="{B2FCCF40-526F-E04C-8A4B-EB4E5CBFFE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6009" y="1539370"/>
            <a:ext cx="6943443" cy="5023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0620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xmlns="" id="{DD8C472E-394D-7346-AB58-1796D65723D4}"/>
              </a:ext>
            </a:extLst>
          </p:cNvPr>
          <p:cNvSpPr txBox="1"/>
          <p:nvPr/>
        </p:nvSpPr>
        <p:spPr>
          <a:xfrm>
            <a:off x="1219200" y="1339850"/>
            <a:ext cx="6477000" cy="11620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 anchorCtr="0">
            <a:noAutofit/>
          </a:bodyPr>
          <a:lstStyle/>
          <a:p>
            <a:pPr marL="0" marR="0" indent="0" algn="l" defTabSz="914400" rtl="0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从</a:t>
            </a:r>
            <a:r>
              <a:rPr lang="en-US" altLang="zh-CN" sz="1400" dirty="0">
                <a:solidFill>
                  <a:schemeClr val="tx1">
                    <a:lumMod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12</a:t>
            </a: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月</a:t>
            </a:r>
            <a:r>
              <a:rPr lang="en-US" altLang="zh-CN" sz="1400" dirty="0">
                <a:solidFill>
                  <a:schemeClr val="tx1">
                    <a:lumMod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1</a:t>
            </a: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日到</a:t>
            </a:r>
            <a:r>
              <a:rPr lang="en-US" altLang="zh-CN" sz="1400" dirty="0">
                <a:solidFill>
                  <a:schemeClr val="tx1">
                    <a:lumMod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12</a:t>
            </a: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月</a:t>
            </a:r>
            <a:r>
              <a:rPr lang="en-US" altLang="zh-CN" sz="1400" dirty="0">
                <a:solidFill>
                  <a:schemeClr val="tx1">
                    <a:lumMod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25</a:t>
            </a: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日，对于杭州地区的乘客，</a:t>
            </a:r>
            <a:endParaRPr lang="en-US" altLang="zh-CN" sz="1400" dirty="0">
              <a:solidFill>
                <a:schemeClr val="tx1">
                  <a:lumMod val="5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0" marR="0" indent="0" algn="l" defTabSz="914400" rtl="0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每当支付成功后，给这个用户发送一张价值</a:t>
            </a:r>
            <a:r>
              <a:rPr lang="en-US" altLang="zh-CN" sz="1400" dirty="0">
                <a:solidFill>
                  <a:schemeClr val="tx1">
                    <a:lumMod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5</a:t>
            </a: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元的优惠券；</a:t>
            </a:r>
            <a:endParaRPr lang="en-US" altLang="zh-CN" sz="1400" dirty="0">
              <a:solidFill>
                <a:schemeClr val="tx1">
                  <a:lumMod val="5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0" marR="0" indent="0" algn="l" defTabSz="914400" rtl="0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活动期间，每个用户最多可以获得</a:t>
            </a:r>
            <a:r>
              <a:rPr lang="en-US" altLang="zh-CN" sz="1400" dirty="0">
                <a:solidFill>
                  <a:schemeClr val="tx1">
                    <a:lumMod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10</a:t>
            </a: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张优惠券</a:t>
            </a:r>
            <a:endParaRPr kumimoji="0" lang="zh-CN" altLang="en-US" sz="1400" b="0" i="0" u="none" strike="noStrike" cap="none" spc="0" normalizeH="0" baseline="0" dirty="0">
              <a:ln>
                <a:noFill/>
              </a:ln>
              <a:solidFill>
                <a:schemeClr val="tx1">
                  <a:lumMod val="50000"/>
                </a:schemeClr>
              </a:solidFill>
              <a:effectLst/>
              <a:uFillTx/>
              <a:latin typeface="Microsoft YaHei" charset="-122"/>
              <a:ea typeface="Microsoft YaHei" charset="-122"/>
              <a:cs typeface="Microsoft YaHei" charset="-122"/>
              <a:sym typeface="PingFang SC Regular"/>
            </a:endParaRPr>
          </a:p>
        </p:txBody>
      </p:sp>
      <p:sp>
        <p:nvSpPr>
          <p:cNvPr id="5" name="左大括号 4">
            <a:extLst>
              <a:ext uri="{FF2B5EF4-FFF2-40B4-BE49-F238E27FC236}">
                <a16:creationId xmlns:a16="http://schemas.microsoft.com/office/drawing/2014/main" xmlns="" id="{B12CF2E2-DB42-D741-986C-146453B248C6}"/>
              </a:ext>
            </a:extLst>
          </p:cNvPr>
          <p:cNvSpPr/>
          <p:nvPr/>
        </p:nvSpPr>
        <p:spPr>
          <a:xfrm>
            <a:off x="1291623" y="2832100"/>
            <a:ext cx="549877" cy="3581400"/>
          </a:xfrm>
          <a:prstGeom prst="leftBrace">
            <a:avLst/>
          </a:prstGeom>
          <a:noFill/>
          <a:ln w="12700" cap="sq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xmlns="" id="{51B897E5-83FD-524D-AD77-1D25B9613093}"/>
              </a:ext>
            </a:extLst>
          </p:cNvPr>
          <p:cNvSpPr txBox="1"/>
          <p:nvPr/>
        </p:nvSpPr>
        <p:spPr>
          <a:xfrm>
            <a:off x="910623" y="2832100"/>
            <a:ext cx="381000" cy="355600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ctr" anchorCtr="0">
            <a:noAutofit/>
          </a:bodyPr>
          <a:lstStyle/>
          <a:p>
            <a:pPr marL="0" marR="0" indent="0" algn="l" defTabSz="914400" rtl="0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1400" dirty="0">
                <a:solidFill>
                  <a:schemeClr val="tx1">
                    <a:lumMod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12</a:t>
            </a:r>
          </a:p>
          <a:p>
            <a:pPr marL="0" marR="0" indent="0" algn="l" defTabSz="914400" rtl="0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月</a:t>
            </a:r>
            <a:endParaRPr lang="en-US" altLang="zh-CN" sz="1400" dirty="0">
              <a:solidFill>
                <a:schemeClr val="tx1">
                  <a:lumMod val="5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0" marR="0" indent="0" algn="l" defTabSz="914400" rtl="0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1400" dirty="0">
                <a:solidFill>
                  <a:schemeClr val="tx1">
                    <a:lumMod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1</a:t>
            </a:r>
          </a:p>
          <a:p>
            <a:pPr marL="0" marR="0" indent="0" algn="l" defTabSz="914400" rtl="0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日</a:t>
            </a:r>
            <a:endParaRPr lang="en-US" altLang="zh-CN" sz="1400" dirty="0">
              <a:solidFill>
                <a:schemeClr val="tx1">
                  <a:lumMod val="5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0" marR="0" indent="0" algn="l" defTabSz="914400" rtl="0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zh-CN" sz="1400" dirty="0">
              <a:solidFill>
                <a:schemeClr val="tx1">
                  <a:lumMod val="5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0" marR="0" indent="0" algn="l" defTabSz="914400" rtl="0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1400" dirty="0">
                <a:solidFill>
                  <a:schemeClr val="tx1">
                    <a:lumMod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~</a:t>
            </a:r>
          </a:p>
          <a:p>
            <a:pPr marL="0" marR="0" indent="0" algn="l" defTabSz="914400" rtl="0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zh-CN" sz="1400" dirty="0">
              <a:solidFill>
                <a:schemeClr val="tx1">
                  <a:lumMod val="5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0" marR="0" indent="0" algn="l" defTabSz="914400" rtl="0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1400" dirty="0">
                <a:solidFill>
                  <a:schemeClr val="tx1">
                    <a:lumMod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12</a:t>
            </a:r>
          </a:p>
          <a:p>
            <a:pPr marL="0" marR="0" indent="0" algn="l" defTabSz="914400" rtl="0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月</a:t>
            </a:r>
          </a:p>
          <a:p>
            <a:pPr marL="0" marR="0" indent="0" algn="l" defTabSz="914400" rtl="0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1400" dirty="0">
                <a:solidFill>
                  <a:schemeClr val="tx1">
                    <a:lumMod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25</a:t>
            </a:r>
          </a:p>
          <a:p>
            <a:pPr marL="0" marR="0" indent="0" algn="l" defTabSz="914400" rtl="0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1400" dirty="0">
                <a:solidFill>
                  <a:schemeClr val="tx1">
                    <a:lumMod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日</a:t>
            </a:r>
            <a:endParaRPr kumimoji="0" lang="zh-CN" altLang="en-US" sz="1400" b="0" i="0" u="none" strike="noStrike" cap="none" spc="0" normalizeH="0" baseline="0" dirty="0">
              <a:ln>
                <a:noFill/>
              </a:ln>
              <a:solidFill>
                <a:schemeClr val="tx1">
                  <a:lumMod val="50000"/>
                </a:schemeClr>
              </a:solidFill>
              <a:effectLst/>
              <a:uFillTx/>
              <a:latin typeface="Microsoft YaHei" charset="-122"/>
              <a:ea typeface="Microsoft YaHei" charset="-122"/>
              <a:cs typeface="Microsoft YaHei" charset="-122"/>
              <a:sym typeface="PingFang SC Regular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xmlns="" id="{29977A63-37FF-9A40-AA6D-B13D55AC95C3}"/>
              </a:ext>
            </a:extLst>
          </p:cNvPr>
          <p:cNvSpPr/>
          <p:nvPr/>
        </p:nvSpPr>
        <p:spPr>
          <a:xfrm>
            <a:off x="2850436" y="2832100"/>
            <a:ext cx="1454864" cy="495300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solidFill>
                  <a:schemeClr val="tx1">
                    <a:lumMod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完单事件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xmlns="" id="{A4A00371-9135-4945-AA82-38967DFCE994}"/>
              </a:ext>
            </a:extLst>
          </p:cNvPr>
          <p:cNvSpPr/>
          <p:nvPr/>
        </p:nvSpPr>
        <p:spPr>
          <a:xfrm>
            <a:off x="2850436" y="4362450"/>
            <a:ext cx="1454864" cy="495300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solidFill>
                  <a:schemeClr val="tx1">
                    <a:lumMod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杭州地区</a:t>
            </a:r>
            <a:endParaRPr kumimoji="1" lang="en-US" altLang="zh-CN" sz="1200" dirty="0">
              <a:solidFill>
                <a:schemeClr val="tx1">
                  <a:lumMod val="5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algn="ctr"/>
            <a:r>
              <a:rPr kumimoji="1" lang="zh-CN" altLang="en-US" sz="1200" dirty="0">
                <a:solidFill>
                  <a:schemeClr val="tx1">
                    <a:lumMod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已经领的券</a:t>
            </a:r>
            <a:r>
              <a:rPr kumimoji="1" lang="en-US" altLang="zh-CN" sz="1200" dirty="0">
                <a:solidFill>
                  <a:schemeClr val="tx1">
                    <a:lumMod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&lt;10</a:t>
            </a:r>
            <a:endParaRPr kumimoji="1" lang="zh-CN" altLang="en-US" sz="1200" dirty="0">
              <a:solidFill>
                <a:schemeClr val="tx1">
                  <a:lumMod val="5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xmlns="" id="{1493ED23-C02F-9F43-9343-072D5AEC82C2}"/>
              </a:ext>
            </a:extLst>
          </p:cNvPr>
          <p:cNvSpPr/>
          <p:nvPr/>
        </p:nvSpPr>
        <p:spPr>
          <a:xfrm>
            <a:off x="2850436" y="5892800"/>
            <a:ext cx="1454864" cy="495300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solidFill>
                  <a:schemeClr val="tx1">
                    <a:lumMod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发</a:t>
            </a:r>
            <a:r>
              <a:rPr kumimoji="1" lang="en-US" altLang="zh-CN" sz="1200" dirty="0">
                <a:solidFill>
                  <a:schemeClr val="tx1">
                    <a:lumMod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5</a:t>
            </a:r>
            <a:r>
              <a:rPr kumimoji="1" lang="zh-CN" altLang="en-US" sz="1200" dirty="0">
                <a:solidFill>
                  <a:schemeClr val="tx1">
                    <a:lumMod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元券</a:t>
            </a:r>
            <a:endParaRPr kumimoji="1" lang="en-US" altLang="zh-CN" sz="1200" dirty="0">
              <a:solidFill>
                <a:schemeClr val="tx1">
                  <a:lumMod val="5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algn="ctr"/>
            <a:r>
              <a:rPr kumimoji="1" lang="zh-CN" altLang="en-US" sz="1200" dirty="0">
                <a:solidFill>
                  <a:schemeClr val="tx1">
                    <a:lumMod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发券数量</a:t>
            </a:r>
            <a:r>
              <a:rPr kumimoji="1" lang="en-US" altLang="zh-CN" sz="1200" dirty="0">
                <a:solidFill>
                  <a:schemeClr val="tx1">
                    <a:lumMod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+1</a:t>
            </a:r>
            <a:endParaRPr kumimoji="1" lang="zh-CN" altLang="en-US" sz="1200" dirty="0">
              <a:solidFill>
                <a:schemeClr val="tx1">
                  <a:lumMod val="5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cxnSp>
        <p:nvCxnSpPr>
          <p:cNvPr id="10" name="直线箭头连接符 9">
            <a:extLst>
              <a:ext uri="{FF2B5EF4-FFF2-40B4-BE49-F238E27FC236}">
                <a16:creationId xmlns:a16="http://schemas.microsoft.com/office/drawing/2014/main" xmlns="" id="{59525A7C-0584-3641-9860-ABF3D518DBBA}"/>
              </a:ext>
            </a:extLst>
          </p:cNvPr>
          <p:cNvCxnSpPr>
            <a:stCxn id="7" idx="2"/>
            <a:endCxn id="8" idx="0"/>
          </p:cNvCxnSpPr>
          <p:nvPr/>
        </p:nvCxnSpPr>
        <p:spPr>
          <a:xfrm>
            <a:off x="3577868" y="3327400"/>
            <a:ext cx="0" cy="1035050"/>
          </a:xfrm>
          <a:prstGeom prst="straightConnector1">
            <a:avLst/>
          </a:prstGeom>
          <a:ln w="12700">
            <a:solidFill>
              <a:schemeClr val="tx2">
                <a:lumMod val="60000"/>
                <a:lumOff val="4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线箭头连接符 10">
            <a:extLst>
              <a:ext uri="{FF2B5EF4-FFF2-40B4-BE49-F238E27FC236}">
                <a16:creationId xmlns:a16="http://schemas.microsoft.com/office/drawing/2014/main" xmlns="" id="{580F9E49-8274-7044-B2F1-F3956804E507}"/>
              </a:ext>
            </a:extLst>
          </p:cNvPr>
          <p:cNvCxnSpPr>
            <a:stCxn id="8" idx="2"/>
            <a:endCxn id="9" idx="0"/>
          </p:cNvCxnSpPr>
          <p:nvPr/>
        </p:nvCxnSpPr>
        <p:spPr>
          <a:xfrm>
            <a:off x="3577868" y="4857750"/>
            <a:ext cx="0" cy="1035050"/>
          </a:xfrm>
          <a:prstGeom prst="straightConnector1">
            <a:avLst/>
          </a:prstGeom>
          <a:ln w="12700">
            <a:solidFill>
              <a:schemeClr val="tx2">
                <a:lumMod val="60000"/>
                <a:lumOff val="4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xmlns="" id="{78C0735E-6ACC-3C41-98DB-C3D8EC9DB86D}"/>
              </a:ext>
            </a:extLst>
          </p:cNvPr>
          <p:cNvSpPr txBox="1"/>
          <p:nvPr/>
        </p:nvSpPr>
        <p:spPr>
          <a:xfrm>
            <a:off x="5399604" y="2622550"/>
            <a:ext cx="2565400" cy="91440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 anchorCtr="0">
            <a:noAutofit/>
          </a:bodyPr>
          <a:lstStyle/>
          <a:p>
            <a:pPr marL="0" marR="0" indent="0" algn="l" defTabSz="914400" rtl="0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800" b="0" i="0" u="none" strike="noStrike" cap="none" spc="0" normalizeH="0" baseline="0" dirty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Microsoft YaHei" charset="-122"/>
                <a:ea typeface="Microsoft YaHei" charset="-122"/>
                <a:cs typeface="Microsoft YaHei" charset="-122"/>
                <a:sym typeface="PingFang SC Regular"/>
              </a:rPr>
              <a:t>T</a:t>
            </a:r>
            <a:r>
              <a:rPr kumimoji="0" lang="en-US" altLang="zh-CN" sz="1400" b="0" i="0" u="none" strike="noStrike" cap="none" spc="0" normalizeH="0" baseline="0" dirty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Microsoft YaHei" charset="-122"/>
                <a:ea typeface="Microsoft YaHei" charset="-122"/>
                <a:cs typeface="Microsoft YaHei" charset="-122"/>
                <a:sym typeface="PingFang SC Regular"/>
              </a:rPr>
              <a:t>rigger</a:t>
            </a:r>
            <a:r>
              <a:rPr kumimoji="0" lang="zh-CN" altLang="en-US" sz="1400" b="0" i="0" u="none" strike="noStrike" cap="none" spc="0" normalizeH="0" baseline="0" dirty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Microsoft YaHei" charset="-122"/>
                <a:ea typeface="Microsoft YaHei" charset="-122"/>
                <a:cs typeface="Microsoft YaHei" charset="-122"/>
                <a:sym typeface="PingFang SC Regular"/>
              </a:rPr>
              <a:t>，触发了什么事件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xmlns="" id="{2B86043F-1A9E-8240-ADF9-5F038AB46DBA}"/>
              </a:ext>
            </a:extLst>
          </p:cNvPr>
          <p:cNvSpPr txBox="1"/>
          <p:nvPr/>
        </p:nvSpPr>
        <p:spPr>
          <a:xfrm>
            <a:off x="5399604" y="4152900"/>
            <a:ext cx="2565400" cy="91440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 anchorCtr="0">
            <a:noAutofit/>
          </a:bodyPr>
          <a:lstStyle/>
          <a:p>
            <a:pPr marL="0" marR="0" indent="0" algn="l" defTabSz="914400" rtl="0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2800" dirty="0">
                <a:solidFill>
                  <a:schemeClr val="accent2"/>
                </a:solidFill>
                <a:latin typeface="Microsoft YaHei" charset="-122"/>
                <a:ea typeface="Microsoft YaHei" charset="-122"/>
                <a:cs typeface="Microsoft YaHei" charset="-122"/>
              </a:rPr>
              <a:t>C</a:t>
            </a:r>
            <a:r>
              <a:rPr kumimoji="0" lang="en-US" altLang="zh-CN" sz="1400" b="0" i="0" u="none" strike="noStrike" cap="none" spc="0" normalizeH="0" baseline="0" dirty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Microsoft YaHei" charset="-122"/>
                <a:ea typeface="Microsoft YaHei" charset="-122"/>
                <a:cs typeface="Microsoft YaHei" charset="-122"/>
                <a:sym typeface="PingFang SC Regular"/>
              </a:rPr>
              <a:t>ondition</a:t>
            </a:r>
            <a:r>
              <a:rPr kumimoji="0" lang="zh-CN" altLang="en-US" sz="1400" b="0" i="0" u="none" strike="noStrike" cap="none" spc="0" normalizeH="0" baseline="0" dirty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Microsoft YaHei" charset="-122"/>
                <a:ea typeface="Microsoft YaHei" charset="-122"/>
                <a:cs typeface="Microsoft YaHei" charset="-122"/>
                <a:sym typeface="PingFang SC Regular"/>
              </a:rPr>
              <a:t>，满足什么条件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xmlns="" id="{B9B7FF85-C76E-3D41-95F9-086443E30CB2}"/>
              </a:ext>
            </a:extLst>
          </p:cNvPr>
          <p:cNvSpPr txBox="1"/>
          <p:nvPr/>
        </p:nvSpPr>
        <p:spPr>
          <a:xfrm>
            <a:off x="5399604" y="5683250"/>
            <a:ext cx="2565400" cy="91440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 anchorCtr="0">
            <a:noAutofit/>
          </a:bodyPr>
          <a:lstStyle/>
          <a:p>
            <a:pPr marL="0" marR="0" indent="0" algn="l" defTabSz="914400" rtl="0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2800" dirty="0">
                <a:solidFill>
                  <a:schemeClr val="accent2"/>
                </a:solidFill>
                <a:latin typeface="Microsoft YaHei" charset="-122"/>
                <a:ea typeface="Microsoft YaHei" charset="-122"/>
                <a:cs typeface="Microsoft YaHei" charset="-122"/>
              </a:rPr>
              <a:t>A</a:t>
            </a:r>
            <a:r>
              <a:rPr lang="en-US" altLang="zh-CN" sz="1400" dirty="0">
                <a:solidFill>
                  <a:schemeClr val="accent2"/>
                </a:solidFill>
                <a:latin typeface="Microsoft YaHei" charset="-122"/>
                <a:ea typeface="Microsoft YaHei" charset="-122"/>
                <a:cs typeface="Microsoft YaHei" charset="-122"/>
              </a:rPr>
              <a:t>c</a:t>
            </a:r>
            <a:r>
              <a:rPr kumimoji="0" lang="en-US" altLang="zh-CN" sz="1400" b="0" i="0" u="none" strike="noStrike" cap="none" spc="0" normalizeH="0" baseline="0" dirty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Microsoft YaHei" charset="-122"/>
                <a:ea typeface="Microsoft YaHei" charset="-122"/>
                <a:cs typeface="Microsoft YaHei" charset="-122"/>
                <a:sym typeface="PingFang SC Regular"/>
              </a:rPr>
              <a:t>tion</a:t>
            </a:r>
            <a:r>
              <a:rPr kumimoji="0" lang="zh-CN" altLang="en-US" sz="1400" b="0" i="0" u="none" strike="noStrike" cap="none" spc="0" normalizeH="0" baseline="0" dirty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Microsoft YaHei" charset="-122"/>
                <a:ea typeface="Microsoft YaHei" charset="-122"/>
                <a:cs typeface="Microsoft YaHei" charset="-122"/>
                <a:sym typeface="PingFang SC Regular"/>
              </a:rPr>
              <a:t>，</a:t>
            </a:r>
            <a:r>
              <a:rPr lang="zh-CN" altLang="en-US" sz="1400" dirty="0">
                <a:solidFill>
                  <a:schemeClr val="accent2"/>
                </a:solidFill>
                <a:latin typeface="Microsoft YaHei" charset="-122"/>
                <a:ea typeface="Microsoft YaHei" charset="-122"/>
                <a:cs typeface="Microsoft YaHei" charset="-122"/>
              </a:rPr>
              <a:t>执行</a:t>
            </a:r>
            <a:r>
              <a:rPr kumimoji="0" lang="zh-CN" altLang="en-US" sz="1400" b="0" i="0" u="none" strike="noStrike" cap="none" spc="0" normalizeH="0" baseline="0" dirty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Microsoft YaHei" charset="-122"/>
                <a:ea typeface="Microsoft YaHei" charset="-122"/>
                <a:cs typeface="Microsoft YaHei" charset="-122"/>
                <a:sym typeface="PingFang SC Regular"/>
              </a:rPr>
              <a:t>什么动作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xmlns="" id="{37DEB2E6-C37F-2341-9603-35F3EC4511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6739" y="613741"/>
            <a:ext cx="3736246" cy="5983909"/>
          </a:xfrm>
          <a:prstGeom prst="rect">
            <a:avLst/>
          </a:prstGeom>
        </p:spPr>
      </p:pic>
      <p:sp>
        <p:nvSpPr>
          <p:cNvPr id="18" name="智慧城市，重新定义“增长”（4点分类）">
            <a:extLst>
              <a:ext uri="{FF2B5EF4-FFF2-40B4-BE49-F238E27FC236}">
                <a16:creationId xmlns:a16="http://schemas.microsoft.com/office/drawing/2014/main" xmlns="" id="{1B884B72-D32A-BA46-BF50-C7E1DC099CD5}"/>
              </a:ext>
            </a:extLst>
          </p:cNvPr>
          <p:cNvSpPr/>
          <p:nvPr/>
        </p:nvSpPr>
        <p:spPr>
          <a:xfrm>
            <a:off x="518027" y="279632"/>
            <a:ext cx="5636593" cy="5655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Autofit/>
          </a:bodyPr>
          <a:lstStyle>
            <a:lvl1pPr>
              <a:spcBef>
                <a:spcPts val="0"/>
              </a:spcBef>
              <a:defRPr sz="1600" spc="128">
                <a:solidFill>
                  <a:schemeClr val="accent3">
                    <a:lumOff val="-12941"/>
                  </a:schemeClr>
                </a:solidFill>
                <a:latin typeface="PingFang SC Light"/>
                <a:ea typeface="PingFang SC Light"/>
                <a:cs typeface="PingFang SC Light"/>
                <a:sym typeface="PingFang SC Light"/>
              </a:defRPr>
            </a:lvl1pPr>
          </a:lstStyle>
          <a:p>
            <a:r>
              <a:rPr lang="en-US" altLang="zh-CN" sz="3200" b="1" dirty="0">
                <a:solidFill>
                  <a:schemeClr val="tx1">
                    <a:lumMod val="25000"/>
                  </a:schemeClr>
                </a:solidFill>
              </a:rPr>
              <a:t>POPE</a:t>
            </a:r>
            <a:r>
              <a:rPr lang="zh-CN" altLang="en-US" sz="3200" b="1" dirty="0">
                <a:solidFill>
                  <a:schemeClr val="tx1">
                    <a:lumMod val="25000"/>
                  </a:schemeClr>
                </a:solidFill>
              </a:rPr>
              <a:t>的产品形态</a:t>
            </a:r>
          </a:p>
        </p:txBody>
      </p:sp>
    </p:spTree>
    <p:extLst>
      <p:ext uri="{BB962C8B-B14F-4D97-AF65-F5344CB8AC3E}">
        <p14:creationId xmlns:p14="http://schemas.microsoft.com/office/powerpoint/2010/main" val="3597688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xmlns="" id="{B90C6D37-FF53-B044-94A8-48DFAD495CB4}"/>
              </a:ext>
            </a:extLst>
          </p:cNvPr>
          <p:cNvSpPr/>
          <p:nvPr/>
        </p:nvSpPr>
        <p:spPr>
          <a:xfrm>
            <a:off x="1092530" y="1046911"/>
            <a:ext cx="8343170" cy="5404689"/>
          </a:xfrm>
          <a:prstGeom prst="rect">
            <a:avLst/>
          </a:prstGeom>
          <a:solidFill>
            <a:srgbClr val="FFFFFF"/>
          </a:solidFill>
          <a:ln w="12700" cap="flat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3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Microsoft YaHei" charset="-122"/>
              <a:ea typeface="Microsoft YaHei" charset="-122"/>
              <a:cs typeface="Microsoft YaHei" charset="-122"/>
              <a:sym typeface="PingFang HK Regular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xmlns="" id="{C9FA5597-AF57-2840-B615-4D461E8EFA1D}"/>
              </a:ext>
            </a:extLst>
          </p:cNvPr>
          <p:cNvSpPr/>
          <p:nvPr/>
        </p:nvSpPr>
        <p:spPr>
          <a:xfrm>
            <a:off x="2080556" y="1182704"/>
            <a:ext cx="6898310" cy="813662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>
                  <a:lumMod val="1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7" name="圆角矩形 6">
            <a:extLst>
              <a:ext uri="{FF2B5EF4-FFF2-40B4-BE49-F238E27FC236}">
                <a16:creationId xmlns:a16="http://schemas.microsoft.com/office/drawing/2014/main" xmlns="" id="{73AD7E98-2461-7341-BF9F-C90D078C74E7}"/>
              </a:ext>
            </a:extLst>
          </p:cNvPr>
          <p:cNvSpPr/>
          <p:nvPr/>
        </p:nvSpPr>
        <p:spPr>
          <a:xfrm>
            <a:off x="3581229" y="1283162"/>
            <a:ext cx="1180800" cy="259200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icrosoft YaHei" charset="-122"/>
                <a:ea typeface="Microsoft YaHei" charset="-122"/>
                <a:cs typeface="Microsoft YaHei" charset="-122"/>
              </a:rPr>
              <a:t>App</a:t>
            </a:r>
            <a:r>
              <a:rPr kumimoji="1" lang="zh-CN" altLang="en-US" sz="12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icrosoft YaHei" charset="-122"/>
                <a:ea typeface="Microsoft YaHei" charset="-122"/>
                <a:cs typeface="Microsoft YaHei" charset="-122"/>
              </a:rPr>
              <a:t>事件</a:t>
            </a:r>
            <a:endParaRPr kumimoji="1" lang="zh-CN" altLang="en-US" sz="12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xmlns="" id="{D6440993-14D5-9843-A8BF-003CBB5DE7F9}"/>
              </a:ext>
            </a:extLst>
          </p:cNvPr>
          <p:cNvSpPr/>
          <p:nvPr/>
        </p:nvSpPr>
        <p:spPr>
          <a:xfrm>
            <a:off x="2080556" y="2222966"/>
            <a:ext cx="6898310" cy="858641"/>
          </a:xfrm>
          <a:prstGeom prst="rect">
            <a:avLst/>
          </a:prstGeom>
          <a:noFill/>
          <a:ln w="12700"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200">
              <a:ln w="0"/>
              <a:solidFill>
                <a:schemeClr val="tx1">
                  <a:lumMod val="1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xmlns="" id="{A4B52106-2B22-4C44-B152-CB917AF5E6D9}"/>
              </a:ext>
            </a:extLst>
          </p:cNvPr>
          <p:cNvSpPr/>
          <p:nvPr/>
        </p:nvSpPr>
        <p:spPr>
          <a:xfrm>
            <a:off x="3231157" y="3288074"/>
            <a:ext cx="5747709" cy="1541784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>
                  <a:lumMod val="5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0" name="圆角矩形 9">
            <a:extLst>
              <a:ext uri="{FF2B5EF4-FFF2-40B4-BE49-F238E27FC236}">
                <a16:creationId xmlns:a16="http://schemas.microsoft.com/office/drawing/2014/main" xmlns="" id="{B2A54AFA-5EA1-4042-808B-E072453DF018}"/>
              </a:ext>
            </a:extLst>
          </p:cNvPr>
          <p:cNvSpPr/>
          <p:nvPr/>
        </p:nvSpPr>
        <p:spPr>
          <a:xfrm>
            <a:off x="2244104" y="1293772"/>
            <a:ext cx="1180800" cy="259200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icrosoft YaHei" charset="-122"/>
                <a:ea typeface="Microsoft YaHei" charset="-122"/>
                <a:cs typeface="Microsoft YaHei" charset="-122"/>
              </a:rPr>
              <a:t>API</a:t>
            </a:r>
            <a:r>
              <a:rPr kumimoji="1" lang="zh-CN" altLang="en-US" sz="12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icrosoft YaHei" charset="-122"/>
                <a:ea typeface="Microsoft YaHei" charset="-122"/>
                <a:cs typeface="Microsoft YaHei" charset="-122"/>
              </a:rPr>
              <a:t>事件</a:t>
            </a:r>
            <a:endParaRPr kumimoji="1" lang="zh-CN" altLang="en-US" sz="12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1" name="圆角矩形 10">
            <a:extLst>
              <a:ext uri="{FF2B5EF4-FFF2-40B4-BE49-F238E27FC236}">
                <a16:creationId xmlns:a16="http://schemas.microsoft.com/office/drawing/2014/main" xmlns="" id="{140FAE9E-0CB2-444C-961C-98F8AB0EC183}"/>
              </a:ext>
            </a:extLst>
          </p:cNvPr>
          <p:cNvSpPr/>
          <p:nvPr/>
        </p:nvSpPr>
        <p:spPr>
          <a:xfrm>
            <a:off x="4918354" y="1293771"/>
            <a:ext cx="1180800" cy="259200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icrosoft YaHei" charset="-122"/>
                <a:ea typeface="Microsoft YaHei" charset="-122"/>
                <a:cs typeface="Microsoft YaHei" charset="-122"/>
              </a:rPr>
              <a:t>订单事件</a:t>
            </a:r>
            <a:endParaRPr kumimoji="1" lang="zh-CN" altLang="en-US" sz="12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2" name="圆角矩形 11">
            <a:extLst>
              <a:ext uri="{FF2B5EF4-FFF2-40B4-BE49-F238E27FC236}">
                <a16:creationId xmlns:a16="http://schemas.microsoft.com/office/drawing/2014/main" xmlns="" id="{B73862C9-0EE0-7F4E-B0B3-2B2D2FB0CA07}"/>
              </a:ext>
            </a:extLst>
          </p:cNvPr>
          <p:cNvSpPr/>
          <p:nvPr/>
        </p:nvSpPr>
        <p:spPr>
          <a:xfrm>
            <a:off x="6255479" y="1283162"/>
            <a:ext cx="1180800" cy="259200"/>
          </a:xfrm>
          <a:prstGeom prst="roundRect">
            <a:avLst/>
          </a:prstGeom>
          <a:solidFill>
            <a:schemeClr val="bg1"/>
          </a:solidFill>
          <a:ln w="952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ln w="0"/>
                <a:solidFill>
                  <a:schemeClr val="tx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icrosoft YaHei" charset="-122"/>
                <a:ea typeface="Microsoft YaHei" charset="-122"/>
                <a:cs typeface="Microsoft YaHei" charset="-122"/>
              </a:rPr>
              <a:t>定时事件</a:t>
            </a: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xmlns="" id="{E6034963-2630-8442-92B8-C5E6C752552A}"/>
              </a:ext>
            </a:extLst>
          </p:cNvPr>
          <p:cNvSpPr/>
          <p:nvPr/>
        </p:nvSpPr>
        <p:spPr>
          <a:xfrm flipV="1">
            <a:off x="9620896" y="1491454"/>
            <a:ext cx="185195" cy="185195"/>
          </a:xfrm>
          <a:prstGeom prst="ellipse">
            <a:avLst/>
          </a:prstGeom>
          <a:noFill/>
          <a:ln w="127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>
                  <a:lumMod val="1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xmlns="" id="{F9C36A8C-DD9A-2D46-B08A-68508105AF70}"/>
              </a:ext>
            </a:extLst>
          </p:cNvPr>
          <p:cNvSpPr txBox="1"/>
          <p:nvPr/>
        </p:nvSpPr>
        <p:spPr>
          <a:xfrm>
            <a:off x="9804898" y="1443364"/>
            <a:ext cx="954107" cy="2618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事件接入层</a:t>
            </a:r>
            <a:endParaRPr lang="en-US" altLang="zh-CN" sz="1200" dirty="0">
              <a:solidFill>
                <a:schemeClr val="tx1">
                  <a:lumMod val="5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5" name="圆角矩形 14">
            <a:extLst>
              <a:ext uri="{FF2B5EF4-FFF2-40B4-BE49-F238E27FC236}">
                <a16:creationId xmlns:a16="http://schemas.microsoft.com/office/drawing/2014/main" xmlns="" id="{6239DF5F-217C-FC43-A1EB-5CB414F03C36}"/>
              </a:ext>
            </a:extLst>
          </p:cNvPr>
          <p:cNvSpPr/>
          <p:nvPr/>
        </p:nvSpPr>
        <p:spPr>
          <a:xfrm>
            <a:off x="2244103" y="1626333"/>
            <a:ext cx="6568149" cy="259200"/>
          </a:xfrm>
          <a:prstGeom prst="roundRect">
            <a:avLst/>
          </a:prstGeom>
          <a:solidFill>
            <a:schemeClr val="bg1"/>
          </a:solidFill>
          <a:ln w="952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ln w="0"/>
                <a:solidFill>
                  <a:schemeClr val="tx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icrosoft YaHei" charset="-122"/>
                <a:ea typeface="Microsoft YaHei" charset="-122"/>
                <a:cs typeface="Microsoft YaHei" charset="-122"/>
              </a:rPr>
              <a:t>事件受理器</a:t>
            </a:r>
          </a:p>
        </p:txBody>
      </p:sp>
      <p:sp>
        <p:nvSpPr>
          <p:cNvPr id="16" name="圆角矩形 15">
            <a:extLst>
              <a:ext uri="{FF2B5EF4-FFF2-40B4-BE49-F238E27FC236}">
                <a16:creationId xmlns:a16="http://schemas.microsoft.com/office/drawing/2014/main" xmlns="" id="{C9E576C5-9B1D-2E46-B852-6D27482C691A}"/>
              </a:ext>
            </a:extLst>
          </p:cNvPr>
          <p:cNvSpPr/>
          <p:nvPr/>
        </p:nvSpPr>
        <p:spPr>
          <a:xfrm>
            <a:off x="2244104" y="2365626"/>
            <a:ext cx="1180800" cy="259200"/>
          </a:xfrm>
          <a:prstGeom prst="roundRect">
            <a:avLst/>
          </a:prstGeom>
          <a:solidFill>
            <a:schemeClr val="bg1"/>
          </a:solidFill>
          <a:ln w="952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ln w="0"/>
                <a:solidFill>
                  <a:schemeClr val="tx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icrosoft YaHei" charset="-122"/>
                <a:ea typeface="Microsoft YaHei" charset="-122"/>
                <a:cs typeface="Microsoft YaHei" charset="-122"/>
              </a:rPr>
              <a:t>场景管理</a:t>
            </a:r>
            <a:endParaRPr kumimoji="1" lang="zh-CN" altLang="en-US" sz="1200" dirty="0">
              <a:solidFill>
                <a:schemeClr val="tx1">
                  <a:lumMod val="5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7" name="圆角矩形 16">
            <a:extLst>
              <a:ext uri="{FF2B5EF4-FFF2-40B4-BE49-F238E27FC236}">
                <a16:creationId xmlns:a16="http://schemas.microsoft.com/office/drawing/2014/main" xmlns="" id="{6EC72BE4-644C-9744-B6D5-4ADE6E8C66D7}"/>
              </a:ext>
            </a:extLst>
          </p:cNvPr>
          <p:cNvSpPr/>
          <p:nvPr/>
        </p:nvSpPr>
        <p:spPr>
          <a:xfrm>
            <a:off x="3581229" y="2365626"/>
            <a:ext cx="1180800" cy="259200"/>
          </a:xfrm>
          <a:prstGeom prst="roundRect">
            <a:avLst/>
          </a:prstGeom>
          <a:solidFill>
            <a:schemeClr val="bg1"/>
          </a:solidFill>
          <a:ln w="952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ln w="0"/>
                <a:solidFill>
                  <a:schemeClr val="tx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icrosoft YaHei" charset="-122"/>
                <a:ea typeface="Microsoft YaHei" charset="-122"/>
                <a:cs typeface="Microsoft YaHei" charset="-122"/>
              </a:rPr>
              <a:t>规则引擎</a:t>
            </a:r>
          </a:p>
        </p:txBody>
      </p:sp>
      <p:sp>
        <p:nvSpPr>
          <p:cNvPr id="18" name="圆角矩形 17">
            <a:extLst>
              <a:ext uri="{FF2B5EF4-FFF2-40B4-BE49-F238E27FC236}">
                <a16:creationId xmlns:a16="http://schemas.microsoft.com/office/drawing/2014/main" xmlns="" id="{83DED16B-1F86-3444-B549-F138FB6E57DB}"/>
              </a:ext>
            </a:extLst>
          </p:cNvPr>
          <p:cNvSpPr/>
          <p:nvPr/>
        </p:nvSpPr>
        <p:spPr>
          <a:xfrm>
            <a:off x="4918354" y="2363686"/>
            <a:ext cx="1180800" cy="259200"/>
          </a:xfrm>
          <a:prstGeom prst="roundRect">
            <a:avLst/>
          </a:prstGeom>
          <a:solidFill>
            <a:schemeClr val="bg1"/>
          </a:solidFill>
          <a:ln w="952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ln w="0"/>
                <a:solidFill>
                  <a:schemeClr val="tx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icrosoft YaHei" charset="-122"/>
                <a:ea typeface="Microsoft YaHei" charset="-122"/>
                <a:cs typeface="Microsoft YaHei" charset="-122"/>
              </a:rPr>
              <a:t>数据组装</a:t>
            </a:r>
            <a:endParaRPr kumimoji="1" lang="zh-CN" altLang="en-US" sz="1200" dirty="0">
              <a:solidFill>
                <a:schemeClr val="tx1">
                  <a:lumMod val="5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9" name="圆角矩形 18">
            <a:extLst>
              <a:ext uri="{FF2B5EF4-FFF2-40B4-BE49-F238E27FC236}">
                <a16:creationId xmlns:a16="http://schemas.microsoft.com/office/drawing/2014/main" xmlns="" id="{25A8C982-1D87-2F46-92F5-9D4F903BBECE}"/>
              </a:ext>
            </a:extLst>
          </p:cNvPr>
          <p:cNvSpPr/>
          <p:nvPr/>
        </p:nvSpPr>
        <p:spPr>
          <a:xfrm>
            <a:off x="7592603" y="2355175"/>
            <a:ext cx="1180800" cy="259200"/>
          </a:xfrm>
          <a:prstGeom prst="roundRect">
            <a:avLst/>
          </a:prstGeom>
          <a:solidFill>
            <a:schemeClr val="bg1"/>
          </a:solidFill>
          <a:ln w="952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ln w="0"/>
                <a:solidFill>
                  <a:schemeClr val="tx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icrosoft YaHei" charset="-122"/>
                <a:ea typeface="Microsoft YaHei" charset="-122"/>
                <a:cs typeface="Microsoft YaHei" charset="-122"/>
              </a:rPr>
              <a:t>特征系统</a:t>
            </a:r>
            <a:endParaRPr kumimoji="1" lang="zh-CN" altLang="en-US" sz="1200" dirty="0">
              <a:solidFill>
                <a:schemeClr val="tx1">
                  <a:lumMod val="5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20" name="圆角矩形 19">
            <a:extLst>
              <a:ext uri="{FF2B5EF4-FFF2-40B4-BE49-F238E27FC236}">
                <a16:creationId xmlns:a16="http://schemas.microsoft.com/office/drawing/2014/main" xmlns="" id="{B55D87CB-4166-C747-B8D2-49CF8A4D0B77}"/>
              </a:ext>
            </a:extLst>
          </p:cNvPr>
          <p:cNvSpPr/>
          <p:nvPr/>
        </p:nvSpPr>
        <p:spPr>
          <a:xfrm>
            <a:off x="2244104" y="2697913"/>
            <a:ext cx="1180800" cy="259200"/>
          </a:xfrm>
          <a:prstGeom prst="roundRect">
            <a:avLst/>
          </a:prstGeom>
          <a:solidFill>
            <a:schemeClr val="bg1"/>
          </a:solidFill>
          <a:ln w="952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ln w="0"/>
                <a:solidFill>
                  <a:schemeClr val="tx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icrosoft YaHei" charset="-122"/>
                <a:ea typeface="Microsoft YaHei" charset="-122"/>
                <a:cs typeface="Microsoft YaHei" charset="-122"/>
              </a:rPr>
              <a:t>优先级管理</a:t>
            </a:r>
            <a:endParaRPr kumimoji="1" lang="zh-CN" altLang="en-US" sz="1200" dirty="0">
              <a:solidFill>
                <a:schemeClr val="tx1">
                  <a:lumMod val="5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xmlns="" id="{78D6A17C-A898-CC42-A9E7-41CA3B2DB03B}"/>
              </a:ext>
            </a:extLst>
          </p:cNvPr>
          <p:cNvSpPr txBox="1"/>
          <p:nvPr/>
        </p:nvSpPr>
        <p:spPr>
          <a:xfrm>
            <a:off x="9804898" y="2520643"/>
            <a:ext cx="954107" cy="2618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逻辑处理层</a:t>
            </a:r>
            <a:endParaRPr lang="en-US" altLang="zh-CN" sz="1200" dirty="0">
              <a:solidFill>
                <a:schemeClr val="tx1">
                  <a:lumMod val="5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xmlns="" id="{D04296DC-3409-1142-9277-70152C11E3B2}"/>
              </a:ext>
            </a:extLst>
          </p:cNvPr>
          <p:cNvSpPr txBox="1"/>
          <p:nvPr/>
        </p:nvSpPr>
        <p:spPr>
          <a:xfrm>
            <a:off x="9804898" y="3630629"/>
            <a:ext cx="954107" cy="2618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业务执行层</a:t>
            </a:r>
            <a:endParaRPr lang="en-US" altLang="zh-CN" sz="1200" dirty="0">
              <a:solidFill>
                <a:schemeClr val="tx1">
                  <a:lumMod val="5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24" name="圆角矩形 23">
            <a:extLst>
              <a:ext uri="{FF2B5EF4-FFF2-40B4-BE49-F238E27FC236}">
                <a16:creationId xmlns:a16="http://schemas.microsoft.com/office/drawing/2014/main" xmlns="" id="{265EB341-EFA2-BC45-9735-DE4BAE93620B}"/>
              </a:ext>
            </a:extLst>
          </p:cNvPr>
          <p:cNvSpPr/>
          <p:nvPr/>
        </p:nvSpPr>
        <p:spPr>
          <a:xfrm>
            <a:off x="3406796" y="3418681"/>
            <a:ext cx="5461608" cy="255146"/>
          </a:xfrm>
          <a:prstGeom prst="roundRect">
            <a:avLst/>
          </a:prstGeom>
          <a:solidFill>
            <a:schemeClr val="bg1"/>
          </a:solidFill>
          <a:ln w="952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ln w="0"/>
                <a:solidFill>
                  <a:schemeClr val="tx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icrosoft YaHei" charset="-122"/>
                <a:ea typeface="Microsoft YaHei" charset="-122"/>
                <a:cs typeface="Microsoft YaHei" charset="-122"/>
              </a:rPr>
              <a:t>业务代理器</a:t>
            </a:r>
          </a:p>
        </p:txBody>
      </p:sp>
      <p:sp>
        <p:nvSpPr>
          <p:cNvPr id="25" name="圆角矩形 24">
            <a:extLst>
              <a:ext uri="{FF2B5EF4-FFF2-40B4-BE49-F238E27FC236}">
                <a16:creationId xmlns:a16="http://schemas.microsoft.com/office/drawing/2014/main" xmlns="" id="{628E6611-52F3-C144-81A2-DFE926EF2A18}"/>
              </a:ext>
            </a:extLst>
          </p:cNvPr>
          <p:cNvSpPr/>
          <p:nvPr/>
        </p:nvSpPr>
        <p:spPr>
          <a:xfrm>
            <a:off x="3389598" y="3845285"/>
            <a:ext cx="1180800" cy="259200"/>
          </a:xfrm>
          <a:prstGeom prst="roundRect">
            <a:avLst/>
          </a:prstGeom>
          <a:solidFill>
            <a:schemeClr val="bg1"/>
          </a:solidFill>
          <a:ln w="952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ln w="0"/>
                <a:solidFill>
                  <a:schemeClr val="tx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icrosoft YaHei" charset="-122"/>
                <a:ea typeface="Microsoft YaHei" charset="-122"/>
                <a:cs typeface="Microsoft YaHei" charset="-122"/>
              </a:rPr>
              <a:t>业务调度</a:t>
            </a:r>
          </a:p>
        </p:txBody>
      </p:sp>
      <p:sp>
        <p:nvSpPr>
          <p:cNvPr id="26" name="圆角矩形 25">
            <a:extLst>
              <a:ext uri="{FF2B5EF4-FFF2-40B4-BE49-F238E27FC236}">
                <a16:creationId xmlns:a16="http://schemas.microsoft.com/office/drawing/2014/main" xmlns="" id="{2A3F2719-BB2A-D644-B270-37F3C5C074DB}"/>
              </a:ext>
            </a:extLst>
          </p:cNvPr>
          <p:cNvSpPr/>
          <p:nvPr/>
        </p:nvSpPr>
        <p:spPr>
          <a:xfrm>
            <a:off x="4822266" y="3845285"/>
            <a:ext cx="1180800" cy="259200"/>
          </a:xfrm>
          <a:prstGeom prst="roundRect">
            <a:avLst/>
          </a:prstGeom>
          <a:solidFill>
            <a:schemeClr val="bg1"/>
          </a:solidFill>
          <a:ln w="952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ln w="0"/>
                <a:solidFill>
                  <a:schemeClr val="tx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icrosoft YaHei" charset="-122"/>
                <a:ea typeface="Microsoft YaHei" charset="-122"/>
                <a:cs typeface="Microsoft YaHei" charset="-122"/>
              </a:rPr>
              <a:t>状态管理</a:t>
            </a:r>
          </a:p>
        </p:txBody>
      </p:sp>
      <p:sp>
        <p:nvSpPr>
          <p:cNvPr id="27" name="圆角矩形 26">
            <a:extLst>
              <a:ext uri="{FF2B5EF4-FFF2-40B4-BE49-F238E27FC236}">
                <a16:creationId xmlns:a16="http://schemas.microsoft.com/office/drawing/2014/main" xmlns="" id="{7E3CF7DB-B824-5041-BFC5-7B77908D81D1}"/>
              </a:ext>
            </a:extLst>
          </p:cNvPr>
          <p:cNvSpPr/>
          <p:nvPr/>
        </p:nvSpPr>
        <p:spPr>
          <a:xfrm>
            <a:off x="6254934" y="3845285"/>
            <a:ext cx="1180800" cy="259200"/>
          </a:xfrm>
          <a:prstGeom prst="roundRect">
            <a:avLst/>
          </a:prstGeom>
          <a:solidFill>
            <a:schemeClr val="bg1"/>
          </a:solidFill>
          <a:ln w="952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ln w="0"/>
                <a:solidFill>
                  <a:schemeClr val="tx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icrosoft YaHei" charset="-122"/>
                <a:ea typeface="Microsoft YaHei" charset="-122"/>
                <a:cs typeface="Microsoft YaHei" charset="-122"/>
              </a:rPr>
              <a:t>业务驱动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xmlns="" id="{B394BF02-DF65-6448-9E66-B9B6596A584C}"/>
              </a:ext>
            </a:extLst>
          </p:cNvPr>
          <p:cNvSpPr/>
          <p:nvPr/>
        </p:nvSpPr>
        <p:spPr>
          <a:xfrm>
            <a:off x="2063036" y="3283372"/>
            <a:ext cx="946276" cy="1546486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>
                  <a:lumMod val="1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29" name="圆角矩形 28">
            <a:extLst>
              <a:ext uri="{FF2B5EF4-FFF2-40B4-BE49-F238E27FC236}">
                <a16:creationId xmlns:a16="http://schemas.microsoft.com/office/drawing/2014/main" xmlns="" id="{D9A6CC14-F33B-5B4A-B024-2D2D3677CD63}"/>
              </a:ext>
            </a:extLst>
          </p:cNvPr>
          <p:cNvSpPr/>
          <p:nvPr/>
        </p:nvSpPr>
        <p:spPr>
          <a:xfrm>
            <a:off x="2210038" y="3385099"/>
            <a:ext cx="711378" cy="279480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icrosoft YaHei" charset="-122"/>
                <a:ea typeface="Microsoft YaHei" charset="-122"/>
                <a:cs typeface="Microsoft YaHei" charset="-122"/>
              </a:rPr>
              <a:t>围栏</a:t>
            </a:r>
          </a:p>
        </p:txBody>
      </p:sp>
      <p:sp>
        <p:nvSpPr>
          <p:cNvPr id="30" name="圆角矩形 29">
            <a:extLst>
              <a:ext uri="{FF2B5EF4-FFF2-40B4-BE49-F238E27FC236}">
                <a16:creationId xmlns:a16="http://schemas.microsoft.com/office/drawing/2014/main" xmlns="" id="{80E3260A-3990-D04C-8EBE-7821C13C8F7C}"/>
              </a:ext>
            </a:extLst>
          </p:cNvPr>
          <p:cNvSpPr/>
          <p:nvPr/>
        </p:nvSpPr>
        <p:spPr>
          <a:xfrm>
            <a:off x="2198163" y="3760843"/>
            <a:ext cx="711378" cy="279480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icrosoft YaHei" charset="-122"/>
                <a:ea typeface="Microsoft YaHei" charset="-122"/>
                <a:cs typeface="Microsoft YaHei" charset="-122"/>
              </a:rPr>
              <a:t>Tag</a:t>
            </a:r>
            <a:endParaRPr kumimoji="1" lang="zh-CN" altLang="en-US" sz="12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1" name="圆角矩形 30">
            <a:extLst>
              <a:ext uri="{FF2B5EF4-FFF2-40B4-BE49-F238E27FC236}">
                <a16:creationId xmlns:a16="http://schemas.microsoft.com/office/drawing/2014/main" xmlns="" id="{3AD32352-38E7-2A4B-909F-99F1A9103AC5}"/>
              </a:ext>
            </a:extLst>
          </p:cNvPr>
          <p:cNvSpPr/>
          <p:nvPr/>
        </p:nvSpPr>
        <p:spPr>
          <a:xfrm>
            <a:off x="2198163" y="4136587"/>
            <a:ext cx="711378" cy="279480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icrosoft YaHei" charset="-122"/>
                <a:ea typeface="Microsoft YaHei" charset="-122"/>
                <a:cs typeface="Microsoft YaHei" charset="-122"/>
              </a:rPr>
              <a:t>Apollo</a:t>
            </a:r>
            <a:endParaRPr kumimoji="1" lang="zh-CN" altLang="en-US" sz="12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2" name="圆角矩形 31">
            <a:extLst>
              <a:ext uri="{FF2B5EF4-FFF2-40B4-BE49-F238E27FC236}">
                <a16:creationId xmlns:a16="http://schemas.microsoft.com/office/drawing/2014/main" xmlns="" id="{4B1EE8EB-A6F4-E744-9FB3-BE51C86A28BC}"/>
              </a:ext>
            </a:extLst>
          </p:cNvPr>
          <p:cNvSpPr/>
          <p:nvPr/>
        </p:nvSpPr>
        <p:spPr>
          <a:xfrm>
            <a:off x="3370665" y="4399200"/>
            <a:ext cx="1180800" cy="259200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ln w="0"/>
                <a:solidFill>
                  <a:schemeClr val="tx1">
                    <a:lumMod val="2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icrosoft YaHei" charset="-122"/>
                <a:ea typeface="Microsoft YaHei" charset="-122"/>
                <a:cs typeface="Microsoft YaHei" charset="-122"/>
              </a:rPr>
              <a:t>券</a:t>
            </a:r>
          </a:p>
        </p:txBody>
      </p:sp>
      <p:sp>
        <p:nvSpPr>
          <p:cNvPr id="33" name="圆角矩形 32">
            <a:extLst>
              <a:ext uri="{FF2B5EF4-FFF2-40B4-BE49-F238E27FC236}">
                <a16:creationId xmlns:a16="http://schemas.microsoft.com/office/drawing/2014/main" xmlns="" id="{078D3925-DDD8-A348-9AA9-655290F73DF1}"/>
              </a:ext>
            </a:extLst>
          </p:cNvPr>
          <p:cNvSpPr/>
          <p:nvPr/>
        </p:nvSpPr>
        <p:spPr>
          <a:xfrm>
            <a:off x="4809644" y="4402962"/>
            <a:ext cx="1180800" cy="259200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ln w="0"/>
                <a:solidFill>
                  <a:schemeClr val="tx1">
                    <a:lumMod val="2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icrosoft YaHei" charset="-122"/>
                <a:ea typeface="Microsoft YaHei" charset="-122"/>
                <a:cs typeface="Microsoft YaHei" charset="-122"/>
              </a:rPr>
              <a:t>邮件</a:t>
            </a:r>
          </a:p>
        </p:txBody>
      </p:sp>
      <p:sp>
        <p:nvSpPr>
          <p:cNvPr id="34" name="圆角矩形 33">
            <a:extLst>
              <a:ext uri="{FF2B5EF4-FFF2-40B4-BE49-F238E27FC236}">
                <a16:creationId xmlns:a16="http://schemas.microsoft.com/office/drawing/2014/main" xmlns="" id="{485994D4-0481-8A47-AE00-9810A7BEEA3B}"/>
              </a:ext>
            </a:extLst>
          </p:cNvPr>
          <p:cNvSpPr/>
          <p:nvPr/>
        </p:nvSpPr>
        <p:spPr>
          <a:xfrm>
            <a:off x="6248623" y="4402962"/>
            <a:ext cx="1180800" cy="259200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ln w="0"/>
                <a:solidFill>
                  <a:schemeClr val="tx1">
                    <a:lumMod val="2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icrosoft YaHei" charset="-122"/>
                <a:ea typeface="Microsoft YaHei" charset="-122"/>
                <a:cs typeface="Microsoft YaHei" charset="-122"/>
              </a:rPr>
              <a:t>短信</a:t>
            </a:r>
          </a:p>
        </p:txBody>
      </p:sp>
      <p:sp>
        <p:nvSpPr>
          <p:cNvPr id="35" name="圆角矩形 34">
            <a:extLst>
              <a:ext uri="{FF2B5EF4-FFF2-40B4-BE49-F238E27FC236}">
                <a16:creationId xmlns:a16="http://schemas.microsoft.com/office/drawing/2014/main" xmlns="" id="{223A0334-1E9D-2643-8D1D-9BF1BBF91760}"/>
              </a:ext>
            </a:extLst>
          </p:cNvPr>
          <p:cNvSpPr/>
          <p:nvPr/>
        </p:nvSpPr>
        <p:spPr>
          <a:xfrm>
            <a:off x="7687603" y="4399200"/>
            <a:ext cx="1180800" cy="259200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ln w="0"/>
                <a:solidFill>
                  <a:schemeClr val="tx1">
                    <a:lumMod val="2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icrosoft YaHei" charset="-122"/>
                <a:ea typeface="Microsoft YaHei" charset="-122"/>
                <a:cs typeface="Microsoft YaHei" charset="-122"/>
              </a:rPr>
              <a:t>PUSH</a:t>
            </a:r>
            <a:endParaRPr kumimoji="1" lang="zh-CN" altLang="en-US" sz="1200" dirty="0">
              <a:ln w="0"/>
              <a:solidFill>
                <a:schemeClr val="tx1">
                  <a:lumMod val="2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xmlns="" id="{4380DF39-8337-244D-9C43-174B3BA277A4}"/>
              </a:ext>
            </a:extLst>
          </p:cNvPr>
          <p:cNvSpPr/>
          <p:nvPr/>
        </p:nvSpPr>
        <p:spPr>
          <a:xfrm>
            <a:off x="2057095" y="4996949"/>
            <a:ext cx="6933057" cy="474766"/>
          </a:xfrm>
          <a:prstGeom prst="rect">
            <a:avLst/>
          </a:prstGeom>
          <a:noFill/>
          <a:ln w="12700"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>
                  <a:lumMod val="1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7" name="圆角矩形 36">
            <a:extLst>
              <a:ext uri="{FF2B5EF4-FFF2-40B4-BE49-F238E27FC236}">
                <a16:creationId xmlns:a16="http://schemas.microsoft.com/office/drawing/2014/main" xmlns="" id="{99DA8D80-C3DB-0C47-883F-67F5B69D44EB}"/>
              </a:ext>
            </a:extLst>
          </p:cNvPr>
          <p:cNvSpPr/>
          <p:nvPr/>
        </p:nvSpPr>
        <p:spPr>
          <a:xfrm>
            <a:off x="2306682" y="5100929"/>
            <a:ext cx="1180800" cy="259200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icrosoft YaHei" charset="-122"/>
                <a:ea typeface="Microsoft YaHei" charset="-122"/>
                <a:cs typeface="Microsoft YaHei" charset="-122"/>
              </a:rPr>
              <a:t>九霄数据</a:t>
            </a:r>
          </a:p>
        </p:txBody>
      </p:sp>
      <p:sp>
        <p:nvSpPr>
          <p:cNvPr id="38" name="圆角矩形 37">
            <a:extLst>
              <a:ext uri="{FF2B5EF4-FFF2-40B4-BE49-F238E27FC236}">
                <a16:creationId xmlns:a16="http://schemas.microsoft.com/office/drawing/2014/main" xmlns="" id="{14C32D63-136D-2346-BD3D-5D944E2D4F1E}"/>
              </a:ext>
            </a:extLst>
          </p:cNvPr>
          <p:cNvSpPr/>
          <p:nvPr/>
        </p:nvSpPr>
        <p:spPr>
          <a:xfrm>
            <a:off x="6255479" y="2365615"/>
            <a:ext cx="1180800" cy="259200"/>
          </a:xfrm>
          <a:prstGeom prst="roundRect">
            <a:avLst/>
          </a:prstGeom>
          <a:solidFill>
            <a:schemeClr val="bg1"/>
          </a:solidFill>
          <a:ln w="952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ln w="0"/>
                <a:solidFill>
                  <a:schemeClr val="tx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icrosoft YaHei" charset="-122"/>
                <a:ea typeface="Microsoft YaHei" charset="-122"/>
                <a:cs typeface="Microsoft YaHei" charset="-122"/>
              </a:rPr>
              <a:t>调试器</a:t>
            </a:r>
            <a:endParaRPr kumimoji="1" lang="zh-CN" altLang="en-US" sz="1200" dirty="0">
              <a:solidFill>
                <a:schemeClr val="tx1">
                  <a:lumMod val="5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xmlns="" id="{756FA495-2BF3-884A-B7D7-C4114BF3506F}"/>
              </a:ext>
            </a:extLst>
          </p:cNvPr>
          <p:cNvSpPr txBox="1"/>
          <p:nvPr/>
        </p:nvSpPr>
        <p:spPr>
          <a:xfrm>
            <a:off x="9804898" y="5067645"/>
            <a:ext cx="954107" cy="2618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数据分析层</a:t>
            </a:r>
            <a:endParaRPr lang="en-US" altLang="zh-CN" sz="1200" dirty="0">
              <a:solidFill>
                <a:schemeClr val="tx1">
                  <a:lumMod val="5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40" name="圆角矩形 39">
            <a:extLst>
              <a:ext uri="{FF2B5EF4-FFF2-40B4-BE49-F238E27FC236}">
                <a16:creationId xmlns:a16="http://schemas.microsoft.com/office/drawing/2014/main" xmlns="" id="{E85C0364-241B-6D41-8697-5FD38DE4D4D6}"/>
              </a:ext>
            </a:extLst>
          </p:cNvPr>
          <p:cNvSpPr/>
          <p:nvPr/>
        </p:nvSpPr>
        <p:spPr>
          <a:xfrm>
            <a:off x="3803095" y="5106375"/>
            <a:ext cx="1424479" cy="253754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icrosoft YaHei" charset="-122"/>
                <a:ea typeface="Microsoft YaHei" charset="-122"/>
                <a:cs typeface="Microsoft YaHei" charset="-122"/>
              </a:rPr>
              <a:t>网关数据</a:t>
            </a: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xmlns="" id="{D79F12B2-500F-4246-ADB4-5CDBEA51048F}"/>
              </a:ext>
            </a:extLst>
          </p:cNvPr>
          <p:cNvSpPr/>
          <p:nvPr/>
        </p:nvSpPr>
        <p:spPr>
          <a:xfrm>
            <a:off x="1404100" y="5722677"/>
            <a:ext cx="7611451" cy="474766"/>
          </a:xfrm>
          <a:prstGeom prst="rect">
            <a:avLst/>
          </a:prstGeom>
          <a:solidFill>
            <a:schemeClr val="bg1">
              <a:lumMod val="95000"/>
              <a:alpha val="54000"/>
            </a:schemeClr>
          </a:solidFill>
          <a:ln w="12700"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>
                  <a:lumMod val="1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42" name="圆角矩形 41">
            <a:extLst>
              <a:ext uri="{FF2B5EF4-FFF2-40B4-BE49-F238E27FC236}">
                <a16:creationId xmlns:a16="http://schemas.microsoft.com/office/drawing/2014/main" xmlns="" id="{5511667E-7803-E747-8DAB-4BB7E5E30289}"/>
              </a:ext>
            </a:extLst>
          </p:cNvPr>
          <p:cNvSpPr/>
          <p:nvPr/>
        </p:nvSpPr>
        <p:spPr>
          <a:xfrm>
            <a:off x="1740616" y="5830527"/>
            <a:ext cx="1180800" cy="25920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ln w="0"/>
                <a:solidFill>
                  <a:schemeClr val="tx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icrosoft YaHei" charset="-122"/>
                <a:ea typeface="Microsoft YaHei" charset="-122"/>
                <a:cs typeface="Microsoft YaHei" charset="-122"/>
              </a:rPr>
              <a:t>DB</a:t>
            </a:r>
            <a:endParaRPr kumimoji="1" lang="zh-CN" altLang="en-US" sz="1200" dirty="0">
              <a:solidFill>
                <a:schemeClr val="tx1">
                  <a:lumMod val="5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43" name="圆角矩形 42">
            <a:extLst>
              <a:ext uri="{FF2B5EF4-FFF2-40B4-BE49-F238E27FC236}">
                <a16:creationId xmlns:a16="http://schemas.microsoft.com/office/drawing/2014/main" xmlns="" id="{2A59418D-81DE-5646-AB6F-8A7DC403E80A}"/>
              </a:ext>
            </a:extLst>
          </p:cNvPr>
          <p:cNvSpPr/>
          <p:nvPr/>
        </p:nvSpPr>
        <p:spPr>
          <a:xfrm>
            <a:off x="3194570" y="5830527"/>
            <a:ext cx="1180800" cy="25920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ln w="0"/>
                <a:solidFill>
                  <a:schemeClr val="tx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icrosoft YaHei" charset="-122"/>
                <a:ea typeface="Microsoft YaHei" charset="-122"/>
                <a:cs typeface="Microsoft YaHei" charset="-122"/>
              </a:rPr>
              <a:t>KV</a:t>
            </a:r>
            <a:endParaRPr kumimoji="1" lang="zh-CN" altLang="en-US" sz="1200" dirty="0">
              <a:solidFill>
                <a:schemeClr val="tx1">
                  <a:lumMod val="5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44" name="圆角矩形 43">
            <a:extLst>
              <a:ext uri="{FF2B5EF4-FFF2-40B4-BE49-F238E27FC236}">
                <a16:creationId xmlns:a16="http://schemas.microsoft.com/office/drawing/2014/main" xmlns="" id="{46930BB9-F3D5-F849-ADE6-9D11767BC598}"/>
              </a:ext>
            </a:extLst>
          </p:cNvPr>
          <p:cNvSpPr/>
          <p:nvPr/>
        </p:nvSpPr>
        <p:spPr>
          <a:xfrm>
            <a:off x="4648524" y="5832454"/>
            <a:ext cx="1180800" cy="25920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ln w="0"/>
                <a:solidFill>
                  <a:schemeClr val="tx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icrosoft YaHei" charset="-122"/>
                <a:ea typeface="Microsoft YaHei" charset="-122"/>
                <a:cs typeface="Microsoft YaHei" charset="-122"/>
              </a:rPr>
              <a:t>MQ</a:t>
            </a:r>
            <a:endParaRPr kumimoji="1" lang="zh-CN" altLang="en-US" sz="1200" dirty="0">
              <a:solidFill>
                <a:schemeClr val="tx1">
                  <a:lumMod val="5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45" name="圆角矩形 44">
            <a:extLst>
              <a:ext uri="{FF2B5EF4-FFF2-40B4-BE49-F238E27FC236}">
                <a16:creationId xmlns:a16="http://schemas.microsoft.com/office/drawing/2014/main" xmlns="" id="{1BC0FD82-8544-224A-A2E9-3737BAB9C318}"/>
              </a:ext>
            </a:extLst>
          </p:cNvPr>
          <p:cNvSpPr/>
          <p:nvPr/>
        </p:nvSpPr>
        <p:spPr>
          <a:xfrm>
            <a:off x="6102478" y="5830527"/>
            <a:ext cx="1180800" cy="25920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ln w="0"/>
                <a:solidFill>
                  <a:schemeClr val="tx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icrosoft YaHei" charset="-122"/>
                <a:ea typeface="Microsoft YaHei" charset="-122"/>
                <a:cs typeface="Microsoft YaHei" charset="-122"/>
              </a:rPr>
              <a:t>Druid</a:t>
            </a:r>
            <a:endParaRPr kumimoji="1" lang="zh-CN" altLang="en-US" sz="1200" dirty="0">
              <a:solidFill>
                <a:schemeClr val="tx1">
                  <a:lumMod val="5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46" name="圆角矩形 45">
            <a:extLst>
              <a:ext uri="{FF2B5EF4-FFF2-40B4-BE49-F238E27FC236}">
                <a16:creationId xmlns:a16="http://schemas.microsoft.com/office/drawing/2014/main" xmlns="" id="{0C8E3D5B-15C9-C042-BE2A-A12C3824FE0C}"/>
              </a:ext>
            </a:extLst>
          </p:cNvPr>
          <p:cNvSpPr/>
          <p:nvPr/>
        </p:nvSpPr>
        <p:spPr>
          <a:xfrm>
            <a:off x="7556431" y="5830527"/>
            <a:ext cx="1180800" cy="25920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ln w="0"/>
                <a:solidFill>
                  <a:schemeClr val="tx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icrosoft YaHei" charset="-122"/>
                <a:ea typeface="Microsoft YaHei" charset="-122"/>
                <a:cs typeface="Microsoft YaHei" charset="-122"/>
              </a:rPr>
              <a:t>Hive</a:t>
            </a:r>
            <a:endParaRPr kumimoji="1" lang="zh-CN" altLang="en-US" sz="1200" dirty="0">
              <a:solidFill>
                <a:schemeClr val="tx1">
                  <a:lumMod val="5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47" name="圆角矩形 46">
            <a:extLst>
              <a:ext uri="{FF2B5EF4-FFF2-40B4-BE49-F238E27FC236}">
                <a16:creationId xmlns:a16="http://schemas.microsoft.com/office/drawing/2014/main" xmlns="" id="{741F538D-F957-354C-B5C4-CF39FB9309FC}"/>
              </a:ext>
            </a:extLst>
          </p:cNvPr>
          <p:cNvSpPr/>
          <p:nvPr/>
        </p:nvSpPr>
        <p:spPr>
          <a:xfrm>
            <a:off x="7687603" y="3845285"/>
            <a:ext cx="1180800" cy="259200"/>
          </a:xfrm>
          <a:prstGeom prst="roundRect">
            <a:avLst/>
          </a:prstGeom>
          <a:solidFill>
            <a:schemeClr val="bg1"/>
          </a:solidFill>
          <a:ln w="952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ln w="0"/>
                <a:solidFill>
                  <a:schemeClr val="tx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icrosoft YaHei" charset="-122"/>
                <a:ea typeface="Microsoft YaHei" charset="-122"/>
                <a:cs typeface="Microsoft YaHei" charset="-122"/>
              </a:rPr>
              <a:t>执行对账</a:t>
            </a:r>
          </a:p>
        </p:txBody>
      </p:sp>
      <p:sp>
        <p:nvSpPr>
          <p:cNvPr id="48" name="圆角矩形 47">
            <a:extLst>
              <a:ext uri="{FF2B5EF4-FFF2-40B4-BE49-F238E27FC236}">
                <a16:creationId xmlns:a16="http://schemas.microsoft.com/office/drawing/2014/main" xmlns="" id="{E0F07EF4-8894-0E4E-835F-EC663C7FAB8B}"/>
              </a:ext>
            </a:extLst>
          </p:cNvPr>
          <p:cNvSpPr/>
          <p:nvPr/>
        </p:nvSpPr>
        <p:spPr>
          <a:xfrm>
            <a:off x="7592602" y="1283162"/>
            <a:ext cx="1219649" cy="259200"/>
          </a:xfrm>
          <a:prstGeom prst="roundRect">
            <a:avLst/>
          </a:prstGeom>
          <a:solidFill>
            <a:schemeClr val="bg1"/>
          </a:solidFill>
          <a:ln w="952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ln w="0"/>
                <a:solidFill>
                  <a:schemeClr val="tx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icrosoft YaHei" charset="-122"/>
                <a:ea typeface="Microsoft YaHei" charset="-122"/>
                <a:cs typeface="Microsoft YaHei" charset="-122"/>
              </a:rPr>
              <a:t>延时事件</a:t>
            </a:r>
          </a:p>
        </p:txBody>
      </p:sp>
      <p:sp>
        <p:nvSpPr>
          <p:cNvPr id="49" name="圆角矩形 48">
            <a:extLst>
              <a:ext uri="{FF2B5EF4-FFF2-40B4-BE49-F238E27FC236}">
                <a16:creationId xmlns:a16="http://schemas.microsoft.com/office/drawing/2014/main" xmlns="" id="{42858BC8-3DF2-2342-A4F4-0A31B2C3156E}"/>
              </a:ext>
            </a:extLst>
          </p:cNvPr>
          <p:cNvSpPr/>
          <p:nvPr/>
        </p:nvSpPr>
        <p:spPr>
          <a:xfrm>
            <a:off x="2198163" y="4512332"/>
            <a:ext cx="711378" cy="279480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mr-IN" altLang="zh-CN" sz="12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icrosoft YaHei" charset="-122"/>
                <a:ea typeface="Microsoft YaHei" charset="-122"/>
                <a:cs typeface="Microsoft YaHei" charset="-122"/>
              </a:rPr>
              <a:t>…</a:t>
            </a:r>
            <a:endParaRPr kumimoji="1" lang="zh-CN" altLang="en-US" sz="12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cxnSp>
        <p:nvCxnSpPr>
          <p:cNvPr id="50" name="直线连接符 49">
            <a:extLst>
              <a:ext uri="{FF2B5EF4-FFF2-40B4-BE49-F238E27FC236}">
                <a16:creationId xmlns:a16="http://schemas.microsoft.com/office/drawing/2014/main" xmlns="" id="{221BE421-D4F9-0047-9E35-1F89D94693C5}"/>
              </a:ext>
            </a:extLst>
          </p:cNvPr>
          <p:cNvCxnSpPr/>
          <p:nvPr/>
        </p:nvCxnSpPr>
        <p:spPr>
          <a:xfrm>
            <a:off x="3267492" y="4249524"/>
            <a:ext cx="5712104" cy="8286"/>
          </a:xfrm>
          <a:prstGeom prst="line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圆角矩形 50">
            <a:extLst>
              <a:ext uri="{FF2B5EF4-FFF2-40B4-BE49-F238E27FC236}">
                <a16:creationId xmlns:a16="http://schemas.microsoft.com/office/drawing/2014/main" xmlns="" id="{0325D321-C16E-E64B-B8AB-698D005D0E57}"/>
              </a:ext>
            </a:extLst>
          </p:cNvPr>
          <p:cNvSpPr/>
          <p:nvPr/>
        </p:nvSpPr>
        <p:spPr>
          <a:xfrm>
            <a:off x="10847570" y="267840"/>
            <a:ext cx="144000" cy="144000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200" dirty="0">
              <a:solidFill>
                <a:schemeClr val="tx1">
                  <a:lumMod val="1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xmlns="" id="{3727C05F-1685-1547-8E83-7D301E8B8506}"/>
              </a:ext>
            </a:extLst>
          </p:cNvPr>
          <p:cNvSpPr txBox="1"/>
          <p:nvPr/>
        </p:nvSpPr>
        <p:spPr>
          <a:xfrm>
            <a:off x="10991570" y="201341"/>
            <a:ext cx="800219" cy="2618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公共模块</a:t>
            </a:r>
            <a:endParaRPr lang="en-US" altLang="zh-CN" sz="1200" dirty="0">
              <a:solidFill>
                <a:schemeClr val="tx1">
                  <a:lumMod val="5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53" name="圆角矩形 52">
            <a:extLst>
              <a:ext uri="{FF2B5EF4-FFF2-40B4-BE49-F238E27FC236}">
                <a16:creationId xmlns:a16="http://schemas.microsoft.com/office/drawing/2014/main" xmlns="" id="{585513E5-6593-6146-802D-6EBD001B068D}"/>
              </a:ext>
            </a:extLst>
          </p:cNvPr>
          <p:cNvSpPr/>
          <p:nvPr/>
        </p:nvSpPr>
        <p:spPr>
          <a:xfrm>
            <a:off x="10847570" y="558150"/>
            <a:ext cx="144000" cy="144000"/>
          </a:xfrm>
          <a:prstGeom prst="roundRect">
            <a:avLst/>
          </a:prstGeom>
          <a:solidFill>
            <a:schemeClr val="bg1"/>
          </a:solidFill>
          <a:ln w="952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200" dirty="0">
              <a:solidFill>
                <a:schemeClr val="tx1">
                  <a:lumMod val="1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xmlns="" id="{920B60E9-60C6-EA46-9C20-ADD2AFBE0B01}"/>
              </a:ext>
            </a:extLst>
          </p:cNvPr>
          <p:cNvSpPr txBox="1"/>
          <p:nvPr/>
        </p:nvSpPr>
        <p:spPr>
          <a:xfrm>
            <a:off x="10991570" y="491651"/>
            <a:ext cx="907621" cy="2618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chemeClr val="tx1">
                    <a:lumMod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POPE</a:t>
            </a:r>
            <a:r>
              <a:rPr lang="zh-CN" altLang="en-US" sz="1200" dirty="0">
                <a:solidFill>
                  <a:schemeClr val="tx1">
                    <a:lumMod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模块</a:t>
            </a:r>
            <a:endParaRPr lang="en-US" altLang="zh-CN" sz="1200" dirty="0">
              <a:solidFill>
                <a:schemeClr val="tx1">
                  <a:lumMod val="5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55" name="圆角矩形 54">
            <a:extLst>
              <a:ext uri="{FF2B5EF4-FFF2-40B4-BE49-F238E27FC236}">
                <a16:creationId xmlns:a16="http://schemas.microsoft.com/office/drawing/2014/main" xmlns="" id="{7DB2B96E-D1B9-7141-A331-28D9C095B25C}"/>
              </a:ext>
            </a:extLst>
          </p:cNvPr>
          <p:cNvSpPr/>
          <p:nvPr/>
        </p:nvSpPr>
        <p:spPr>
          <a:xfrm>
            <a:off x="10847570" y="873362"/>
            <a:ext cx="144000" cy="144000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200" dirty="0">
              <a:solidFill>
                <a:schemeClr val="tx1">
                  <a:lumMod val="1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xmlns="" id="{AAAC3D02-3C2E-BC48-AD74-45B3E1A6DDD1}"/>
              </a:ext>
            </a:extLst>
          </p:cNvPr>
          <p:cNvSpPr txBox="1"/>
          <p:nvPr/>
        </p:nvSpPr>
        <p:spPr>
          <a:xfrm>
            <a:off x="10991570" y="806863"/>
            <a:ext cx="800219" cy="2618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触达模块</a:t>
            </a:r>
            <a:endParaRPr lang="en-US" altLang="zh-CN" sz="1200" dirty="0">
              <a:solidFill>
                <a:schemeClr val="tx1">
                  <a:lumMod val="5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57" name="圆角矩形 56">
            <a:extLst>
              <a:ext uri="{FF2B5EF4-FFF2-40B4-BE49-F238E27FC236}">
                <a16:creationId xmlns:a16="http://schemas.microsoft.com/office/drawing/2014/main" xmlns="" id="{6476F3C3-A633-DD45-8823-3F87B30A6A28}"/>
              </a:ext>
            </a:extLst>
          </p:cNvPr>
          <p:cNvSpPr/>
          <p:nvPr/>
        </p:nvSpPr>
        <p:spPr>
          <a:xfrm>
            <a:off x="10847570" y="1150361"/>
            <a:ext cx="144000" cy="14400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200" dirty="0">
              <a:solidFill>
                <a:schemeClr val="tx1">
                  <a:lumMod val="1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xmlns="" id="{552E1333-C27A-4843-8D62-AF7E17CB53F6}"/>
              </a:ext>
            </a:extLst>
          </p:cNvPr>
          <p:cNvSpPr txBox="1"/>
          <p:nvPr/>
        </p:nvSpPr>
        <p:spPr>
          <a:xfrm>
            <a:off x="10991570" y="1107612"/>
            <a:ext cx="646331" cy="2618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中间件</a:t>
            </a:r>
            <a:endParaRPr lang="en-US" altLang="zh-CN" sz="1200" dirty="0">
              <a:solidFill>
                <a:schemeClr val="tx1">
                  <a:lumMod val="5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59" name="圆角矩形 58">
            <a:extLst>
              <a:ext uri="{FF2B5EF4-FFF2-40B4-BE49-F238E27FC236}">
                <a16:creationId xmlns:a16="http://schemas.microsoft.com/office/drawing/2014/main" xmlns="" id="{FFC34BF8-0BE1-294E-9F0A-BB0F9CA9444F}"/>
              </a:ext>
            </a:extLst>
          </p:cNvPr>
          <p:cNvSpPr/>
          <p:nvPr/>
        </p:nvSpPr>
        <p:spPr>
          <a:xfrm>
            <a:off x="5543187" y="5109177"/>
            <a:ext cx="1424479" cy="250952"/>
          </a:xfrm>
          <a:prstGeom prst="roundRect">
            <a:avLst/>
          </a:prstGeom>
          <a:solidFill>
            <a:schemeClr val="bg1"/>
          </a:solidFill>
          <a:ln w="952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ln w="0"/>
                <a:solidFill>
                  <a:schemeClr val="tx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icrosoft YaHei" charset="-122"/>
                <a:ea typeface="Microsoft YaHei" charset="-122"/>
                <a:cs typeface="Microsoft YaHei" charset="-122"/>
              </a:rPr>
              <a:t>POPE</a:t>
            </a:r>
            <a:r>
              <a:rPr kumimoji="1" lang="zh-CN" altLang="en-US" sz="1200" dirty="0">
                <a:ln w="0"/>
                <a:solidFill>
                  <a:schemeClr val="tx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icrosoft YaHei" charset="-122"/>
                <a:ea typeface="Microsoft YaHei" charset="-122"/>
                <a:cs typeface="Microsoft YaHei" charset="-122"/>
              </a:rPr>
              <a:t>数据中心</a:t>
            </a:r>
            <a:endParaRPr kumimoji="1" lang="zh-CN" altLang="en-US" sz="1200" dirty="0">
              <a:solidFill>
                <a:schemeClr val="tx1">
                  <a:lumMod val="5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60" name="圆角矩形 59">
            <a:extLst>
              <a:ext uri="{FF2B5EF4-FFF2-40B4-BE49-F238E27FC236}">
                <a16:creationId xmlns:a16="http://schemas.microsoft.com/office/drawing/2014/main" xmlns="" id="{DDB0B6AF-6751-6C43-B7C9-B02F251511CF}"/>
              </a:ext>
            </a:extLst>
          </p:cNvPr>
          <p:cNvSpPr/>
          <p:nvPr/>
        </p:nvSpPr>
        <p:spPr>
          <a:xfrm>
            <a:off x="1333830" y="1182704"/>
            <a:ext cx="564003" cy="4289011"/>
          </a:xfrm>
          <a:prstGeom prst="roundRect">
            <a:avLst/>
          </a:prstGeom>
          <a:solidFill>
            <a:schemeClr val="bg1"/>
          </a:solidFill>
          <a:ln w="9525" cap="flat">
            <a:solidFill>
              <a:schemeClr val="accent2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3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Microsoft YaHei" charset="-122"/>
              <a:ea typeface="Microsoft YaHei" charset="-122"/>
              <a:cs typeface="Microsoft YaHei" charset="-122"/>
              <a:sym typeface="PingFang HK Regular"/>
            </a:endParaRPr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xmlns="" id="{220254E6-E511-5449-A16B-20C6D9615378}"/>
              </a:ext>
            </a:extLst>
          </p:cNvPr>
          <p:cNvSpPr/>
          <p:nvPr/>
        </p:nvSpPr>
        <p:spPr>
          <a:xfrm>
            <a:off x="1417120" y="2044024"/>
            <a:ext cx="310035" cy="23138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</a:pPr>
            <a:r>
              <a:rPr lang="zh-CN" altLang="en-US" sz="2000" dirty="0">
                <a:solidFill>
                  <a:schemeClr val="tx1">
                    <a:lumMod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  <a:sym typeface="PingFang HK Regular"/>
              </a:rPr>
              <a:t>活动生命周期管理</a:t>
            </a:r>
            <a:endParaRPr lang="en-US" altLang="zh-CN" sz="2000" dirty="0">
              <a:solidFill>
                <a:schemeClr val="tx1">
                  <a:lumMod val="50000"/>
                </a:schemeClr>
              </a:solidFill>
              <a:latin typeface="Microsoft YaHei" charset="-122"/>
              <a:ea typeface="Microsoft YaHei" charset="-122"/>
              <a:cs typeface="Microsoft YaHei" charset="-122"/>
              <a:sym typeface="PingFang HK Regular"/>
            </a:endParaRPr>
          </a:p>
        </p:txBody>
      </p:sp>
      <p:cxnSp>
        <p:nvCxnSpPr>
          <p:cNvPr id="62" name="直线连接符 61">
            <a:extLst>
              <a:ext uri="{FF2B5EF4-FFF2-40B4-BE49-F238E27FC236}">
                <a16:creationId xmlns:a16="http://schemas.microsoft.com/office/drawing/2014/main" xmlns="" id="{AF19CF5F-B750-874C-9ABE-B6E01048C994}"/>
              </a:ext>
            </a:extLst>
          </p:cNvPr>
          <p:cNvCxnSpPr>
            <a:stCxn id="8" idx="3"/>
            <a:endCxn id="16" idx="2"/>
          </p:cNvCxnSpPr>
          <p:nvPr/>
        </p:nvCxnSpPr>
        <p:spPr>
          <a:xfrm flipV="1">
            <a:off x="8978866" y="1584051"/>
            <a:ext cx="642030" cy="5484"/>
          </a:xfrm>
          <a:prstGeom prst="line">
            <a:avLst/>
          </a:prstGeom>
          <a:noFill/>
          <a:ln w="12700" cap="flat">
            <a:solidFill>
              <a:schemeClr val="accent6">
                <a:lumMod val="60000"/>
                <a:lumOff val="40000"/>
              </a:schemeClr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3" name="椭圆 62">
            <a:extLst>
              <a:ext uri="{FF2B5EF4-FFF2-40B4-BE49-F238E27FC236}">
                <a16:creationId xmlns:a16="http://schemas.microsoft.com/office/drawing/2014/main" xmlns="" id="{7E903F7D-31DF-3549-8FA8-939A6C7E43FF}"/>
              </a:ext>
            </a:extLst>
          </p:cNvPr>
          <p:cNvSpPr/>
          <p:nvPr/>
        </p:nvSpPr>
        <p:spPr>
          <a:xfrm flipV="1">
            <a:off x="9607178" y="2564038"/>
            <a:ext cx="185195" cy="185195"/>
          </a:xfrm>
          <a:prstGeom prst="ellipse">
            <a:avLst/>
          </a:prstGeom>
          <a:noFill/>
          <a:ln w="127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>
                  <a:lumMod val="1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cxnSp>
        <p:nvCxnSpPr>
          <p:cNvPr id="64" name="直线连接符 63">
            <a:extLst>
              <a:ext uri="{FF2B5EF4-FFF2-40B4-BE49-F238E27FC236}">
                <a16:creationId xmlns:a16="http://schemas.microsoft.com/office/drawing/2014/main" xmlns="" id="{B79F24B2-0F33-794F-8D6D-240AE72BDBD9}"/>
              </a:ext>
            </a:extLst>
          </p:cNvPr>
          <p:cNvCxnSpPr/>
          <p:nvPr/>
        </p:nvCxnSpPr>
        <p:spPr>
          <a:xfrm flipV="1">
            <a:off x="8965148" y="2656635"/>
            <a:ext cx="642030" cy="5484"/>
          </a:xfrm>
          <a:prstGeom prst="line">
            <a:avLst/>
          </a:prstGeom>
          <a:noFill/>
          <a:ln w="12700" cap="flat">
            <a:solidFill>
              <a:schemeClr val="accent6">
                <a:lumMod val="60000"/>
                <a:lumOff val="40000"/>
              </a:schemeClr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5" name="椭圆 64">
            <a:extLst>
              <a:ext uri="{FF2B5EF4-FFF2-40B4-BE49-F238E27FC236}">
                <a16:creationId xmlns:a16="http://schemas.microsoft.com/office/drawing/2014/main" xmlns="" id="{0E6EF1ED-E478-BD4D-878C-2D2C460927A7}"/>
              </a:ext>
            </a:extLst>
          </p:cNvPr>
          <p:cNvSpPr/>
          <p:nvPr/>
        </p:nvSpPr>
        <p:spPr>
          <a:xfrm flipV="1">
            <a:off x="9620896" y="3638855"/>
            <a:ext cx="185195" cy="185195"/>
          </a:xfrm>
          <a:prstGeom prst="ellipse">
            <a:avLst/>
          </a:prstGeom>
          <a:noFill/>
          <a:ln w="127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>
                  <a:lumMod val="1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cxnSp>
        <p:nvCxnSpPr>
          <p:cNvPr id="66" name="直线连接符 65">
            <a:extLst>
              <a:ext uri="{FF2B5EF4-FFF2-40B4-BE49-F238E27FC236}">
                <a16:creationId xmlns:a16="http://schemas.microsoft.com/office/drawing/2014/main" xmlns="" id="{AEE8E201-15AD-6F4E-AB1D-BB2808B4769A}"/>
              </a:ext>
            </a:extLst>
          </p:cNvPr>
          <p:cNvCxnSpPr/>
          <p:nvPr/>
        </p:nvCxnSpPr>
        <p:spPr>
          <a:xfrm flipV="1">
            <a:off x="8978866" y="3731452"/>
            <a:ext cx="642030" cy="5484"/>
          </a:xfrm>
          <a:prstGeom prst="line">
            <a:avLst/>
          </a:prstGeom>
          <a:noFill/>
          <a:ln w="12700" cap="flat">
            <a:solidFill>
              <a:schemeClr val="accent6">
                <a:lumMod val="60000"/>
                <a:lumOff val="40000"/>
              </a:schemeClr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7" name="椭圆 66">
            <a:extLst>
              <a:ext uri="{FF2B5EF4-FFF2-40B4-BE49-F238E27FC236}">
                <a16:creationId xmlns:a16="http://schemas.microsoft.com/office/drawing/2014/main" xmlns="" id="{B71A4261-713D-C04D-9679-ABE5F9062215}"/>
              </a:ext>
            </a:extLst>
          </p:cNvPr>
          <p:cNvSpPr/>
          <p:nvPr/>
        </p:nvSpPr>
        <p:spPr>
          <a:xfrm flipV="1">
            <a:off x="9617293" y="5088331"/>
            <a:ext cx="185195" cy="185195"/>
          </a:xfrm>
          <a:prstGeom prst="ellipse">
            <a:avLst/>
          </a:prstGeom>
          <a:noFill/>
          <a:ln w="127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>
                  <a:lumMod val="1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cxnSp>
        <p:nvCxnSpPr>
          <p:cNvPr id="68" name="直线连接符 67">
            <a:extLst>
              <a:ext uri="{FF2B5EF4-FFF2-40B4-BE49-F238E27FC236}">
                <a16:creationId xmlns:a16="http://schemas.microsoft.com/office/drawing/2014/main" xmlns="" id="{BCF140D9-82FD-9547-9C55-70260ED42AE9}"/>
              </a:ext>
            </a:extLst>
          </p:cNvPr>
          <p:cNvCxnSpPr/>
          <p:nvPr/>
        </p:nvCxnSpPr>
        <p:spPr>
          <a:xfrm flipV="1">
            <a:off x="8975263" y="5180928"/>
            <a:ext cx="642030" cy="5484"/>
          </a:xfrm>
          <a:prstGeom prst="line">
            <a:avLst/>
          </a:prstGeom>
          <a:noFill/>
          <a:ln w="12700" cap="flat">
            <a:solidFill>
              <a:schemeClr val="accent6">
                <a:lumMod val="60000"/>
                <a:lumOff val="40000"/>
              </a:schemeClr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0" name="圆角矩形 69">
            <a:extLst>
              <a:ext uri="{FF2B5EF4-FFF2-40B4-BE49-F238E27FC236}">
                <a16:creationId xmlns:a16="http://schemas.microsoft.com/office/drawing/2014/main" xmlns="" id="{892B59BB-1F2F-414F-A7B4-8B85F8AEE2CB}"/>
              </a:ext>
            </a:extLst>
          </p:cNvPr>
          <p:cNvSpPr/>
          <p:nvPr/>
        </p:nvSpPr>
        <p:spPr>
          <a:xfrm>
            <a:off x="7283278" y="5109177"/>
            <a:ext cx="1424479" cy="250952"/>
          </a:xfrm>
          <a:prstGeom prst="roundRect">
            <a:avLst/>
          </a:prstGeom>
          <a:solidFill>
            <a:schemeClr val="bg1"/>
          </a:solidFill>
          <a:ln w="952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ln w="0"/>
                <a:solidFill>
                  <a:schemeClr val="tx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icrosoft YaHei" charset="-122"/>
                <a:ea typeface="Microsoft YaHei" charset="-122"/>
                <a:cs typeface="Microsoft YaHei" charset="-122"/>
              </a:rPr>
              <a:t>Debug</a:t>
            </a:r>
            <a:r>
              <a:rPr kumimoji="1" lang="zh-CN" altLang="en-US" sz="1200" dirty="0">
                <a:ln w="0"/>
                <a:solidFill>
                  <a:schemeClr val="tx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icrosoft YaHei" charset="-122"/>
                <a:ea typeface="Microsoft YaHei" charset="-122"/>
                <a:cs typeface="Microsoft YaHei" charset="-122"/>
              </a:rPr>
              <a:t>数据</a:t>
            </a:r>
            <a:endParaRPr kumimoji="1" lang="zh-CN" altLang="en-US" sz="1200" dirty="0">
              <a:solidFill>
                <a:schemeClr val="tx1">
                  <a:lumMod val="5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71" name="智慧城市，重新定义“增长”（4点分类）">
            <a:extLst>
              <a:ext uri="{FF2B5EF4-FFF2-40B4-BE49-F238E27FC236}">
                <a16:creationId xmlns:a16="http://schemas.microsoft.com/office/drawing/2014/main" xmlns="" id="{E094AE7E-0563-D34B-9CC5-F27769EDDB65}"/>
              </a:ext>
            </a:extLst>
          </p:cNvPr>
          <p:cNvSpPr/>
          <p:nvPr/>
        </p:nvSpPr>
        <p:spPr>
          <a:xfrm>
            <a:off x="518027" y="279632"/>
            <a:ext cx="5636593" cy="5655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Autofit/>
          </a:bodyPr>
          <a:lstStyle>
            <a:lvl1pPr>
              <a:spcBef>
                <a:spcPts val="0"/>
              </a:spcBef>
              <a:defRPr sz="1600" spc="128">
                <a:solidFill>
                  <a:schemeClr val="accent3">
                    <a:lumOff val="-12941"/>
                  </a:schemeClr>
                </a:solidFill>
                <a:latin typeface="PingFang SC Light"/>
                <a:ea typeface="PingFang SC Light"/>
                <a:cs typeface="PingFang SC Light"/>
                <a:sym typeface="PingFang SC Light"/>
              </a:defRPr>
            </a:lvl1pPr>
          </a:lstStyle>
          <a:p>
            <a:r>
              <a:rPr lang="en-US" altLang="zh-CN" sz="3200" b="1" dirty="0">
                <a:solidFill>
                  <a:schemeClr val="tx1">
                    <a:lumMod val="25000"/>
                  </a:schemeClr>
                </a:solidFill>
              </a:rPr>
              <a:t>POPE</a:t>
            </a:r>
            <a:r>
              <a:rPr lang="zh-CN" altLang="en-US" sz="3200" b="1" dirty="0">
                <a:solidFill>
                  <a:schemeClr val="tx1">
                    <a:lumMod val="25000"/>
                  </a:schemeClr>
                </a:solidFill>
              </a:rPr>
              <a:t>技术架构</a:t>
            </a:r>
            <a:endParaRPr sz="3200" b="1" dirty="0">
              <a:solidFill>
                <a:schemeClr val="tx1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15647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7E39EF71-BCA8-DC44-BDE4-B696D78DBB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编排系统</a:t>
            </a:r>
            <a:endParaRPr kumimoji="1" lang="en-US" altLang="zh-CN" dirty="0"/>
          </a:p>
          <a:p>
            <a:pPr lvl="1"/>
            <a:r>
              <a:rPr lang="zh-CN" altLang="en-US" dirty="0"/>
              <a:t>与</a:t>
            </a:r>
            <a:r>
              <a:rPr lang="en-US" altLang="zh-CN" dirty="0"/>
              <a:t>POPE</a:t>
            </a:r>
            <a:r>
              <a:rPr lang="zh-CN" altLang="en-US" dirty="0"/>
              <a:t>前端交互</a:t>
            </a:r>
            <a:endParaRPr lang="en-US" altLang="zh-CN" dirty="0"/>
          </a:p>
          <a:p>
            <a:pPr lvl="1"/>
            <a:r>
              <a:rPr lang="zh-CN" altLang="en-US" dirty="0"/>
              <a:t>运营活动数据的创建和存储</a:t>
            </a:r>
            <a:endParaRPr lang="en-US" altLang="zh-CN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xmlns="" id="{F267E648-5B04-F040-9C71-9C22B1B558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5395" y="1534951"/>
            <a:ext cx="5888184" cy="4437585"/>
          </a:xfrm>
          <a:prstGeom prst="rect">
            <a:avLst/>
          </a:prstGeom>
        </p:spPr>
      </p:pic>
      <p:sp>
        <p:nvSpPr>
          <p:cNvPr id="51" name="智慧城市，重新定义“增长”（4点分类）">
            <a:extLst>
              <a:ext uri="{FF2B5EF4-FFF2-40B4-BE49-F238E27FC236}">
                <a16:creationId xmlns:a16="http://schemas.microsoft.com/office/drawing/2014/main" xmlns="" id="{17D5E0C3-5569-7945-ADA6-48F691EA0A4A}"/>
              </a:ext>
            </a:extLst>
          </p:cNvPr>
          <p:cNvSpPr/>
          <p:nvPr/>
        </p:nvSpPr>
        <p:spPr>
          <a:xfrm>
            <a:off x="518027" y="279632"/>
            <a:ext cx="5636593" cy="5655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Autofit/>
          </a:bodyPr>
          <a:lstStyle>
            <a:lvl1pPr>
              <a:spcBef>
                <a:spcPts val="0"/>
              </a:spcBef>
              <a:defRPr sz="1600" spc="128">
                <a:solidFill>
                  <a:schemeClr val="accent3">
                    <a:lumOff val="-12941"/>
                  </a:schemeClr>
                </a:solidFill>
                <a:latin typeface="PingFang SC Light"/>
                <a:ea typeface="PingFang SC Light"/>
                <a:cs typeface="PingFang SC Light"/>
                <a:sym typeface="PingFang SC Light"/>
              </a:defRPr>
            </a:lvl1pPr>
          </a:lstStyle>
          <a:p>
            <a:r>
              <a:rPr lang="en-US" altLang="zh-CN" sz="3200" b="1" dirty="0">
                <a:solidFill>
                  <a:schemeClr val="tx1">
                    <a:lumMod val="25000"/>
                  </a:schemeClr>
                </a:solidFill>
              </a:rPr>
              <a:t>Editor</a:t>
            </a:r>
            <a:r>
              <a:rPr lang="zh-CN" altLang="en-US" sz="3200" b="1" dirty="0">
                <a:solidFill>
                  <a:schemeClr val="tx1">
                    <a:lumMod val="25000"/>
                  </a:schemeClr>
                </a:solidFill>
              </a:rPr>
              <a:t>模块</a:t>
            </a:r>
            <a:endParaRPr sz="3200" b="1" dirty="0">
              <a:solidFill>
                <a:schemeClr val="tx1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09160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9091</TotalTime>
  <Words>1119</Words>
  <Application>Microsoft Macintosh PowerPoint</Application>
  <PresentationFormat>宽屏</PresentationFormat>
  <Paragraphs>421</Paragraphs>
  <Slides>19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31" baseType="lpstr">
      <vt:lpstr>Consolas</vt:lpstr>
      <vt:lpstr>Mangal</vt:lpstr>
      <vt:lpstr>Microsoft YaHei</vt:lpstr>
      <vt:lpstr>PingFang HK Regular</vt:lpstr>
      <vt:lpstr>PingFang SC</vt:lpstr>
      <vt:lpstr>PingFang SC Light</vt:lpstr>
      <vt:lpstr>PingFang SC Regular</vt:lpstr>
      <vt:lpstr>SimSun</vt:lpstr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POPE 架构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Action Proxy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POPE 串讲</dc:title>
  <dc:creator>Microsoft Office User</dc:creator>
  <cp:lastModifiedBy>Microsoft Office 用户</cp:lastModifiedBy>
  <cp:revision>43</cp:revision>
  <dcterms:created xsi:type="dcterms:W3CDTF">2020-05-05T16:22:29Z</dcterms:created>
  <dcterms:modified xsi:type="dcterms:W3CDTF">2020-08-19T19:25:56Z</dcterms:modified>
</cp:coreProperties>
</file>

<file path=docProps/thumbnail.jpeg>
</file>